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5.jpg" ContentType="image/jpeg"/>
  <Override PartName="/ppt/media/image12.jpg" ContentType="image/jpeg"/>
  <Override PartName="/ppt/media/image13.jpg" ContentType="image/jpeg"/>
  <Override PartName="/ppt/media/image14.jpg" ContentType="image/jpeg"/>
  <Override PartName="/ppt/media/image16.jpg" ContentType="image/jpeg"/>
  <Override PartName="/ppt/media/image17.jpg" ContentType="image/jpeg"/>
  <Override PartName="/ppt/media/image18.jpg" ContentType="image/jpeg"/>
  <Override PartName="/ppt/media/image19.jpg" ContentType="image/jpeg"/>
  <Override PartName="/ppt/media/image21.jpg" ContentType="image/jpeg"/>
  <Override PartName="/ppt/media/image22.jpg" ContentType="image/jpeg"/>
  <Override PartName="/ppt/media/image26.jpg" ContentType="image/jpeg"/>
  <Override PartName="/ppt/media/image52.jpg" ContentType="image/jpeg"/>
  <Override PartName="/ppt/media/image60.jpg" ContentType="image/jpeg"/>
  <Override PartName="/ppt/media/image69.jpg" ContentType="image/jpeg"/>
  <Override PartName="/ppt/media/image71.jpg" ContentType="image/jpeg"/>
  <Override PartName="/ppt/media/image79.jpg" ContentType="image/jpeg"/>
  <Override PartName="/ppt/media/image80.jpg" ContentType="image/jpeg"/>
  <Override PartName="/ppt/media/image85.jpg" ContentType="image/jpeg"/>
  <Override PartName="/ppt/media/image90.jpg" ContentType="image/jpeg"/>
  <Override PartName="/ppt/media/image92.jpg" ContentType="image/jpeg"/>
  <Override PartName="/ppt/media/image102.jpg" ContentType="image/jpeg"/>
  <Override PartName="/ppt/media/image103.JPG" ContentType="image/jpeg"/>
  <Override PartName="/ppt/media/image108.jpg" ContentType="image/jpeg"/>
  <Override PartName="/ppt/media/image112.jpg" ContentType="image/jpeg"/>
  <Override PartName="/ppt/media/image113.jpg" ContentType="image/jpeg"/>
  <Override PartName="/ppt/media/image123.jpg" ContentType="image/jpeg"/>
  <Override PartName="/ppt/media/image127.jpg" ContentType="image/jpeg"/>
  <Override PartName="/ppt/media/image128.jpg" ContentType="image/jpeg"/>
  <Override PartName="/ppt/media/image129.jpg" ContentType="image/jpeg"/>
  <Override PartName="/ppt/media/image133.jpg" ContentType="image/jpeg"/>
  <Override PartName="/ppt/media/image143.jpg" ContentType="image/jpeg"/>
  <Override PartName="/ppt/media/image144.jpg" ContentType="image/jpeg"/>
  <Override PartName="/ppt/media/image145.jpg" ContentType="image/jpeg"/>
  <Override PartName="/ppt/media/image146.jpg" ContentType="image/jpeg"/>
  <Override PartName="/ppt/media/image14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 id="2147484062" r:id="rId2"/>
  </p:sldMasterIdLst>
  <p:sldIdLst>
    <p:sldId id="279" r:id="rId3"/>
    <p:sldId id="290" r:id="rId4"/>
    <p:sldId id="280" r:id="rId5"/>
    <p:sldId id="294" r:id="rId6"/>
    <p:sldId id="293" r:id="rId7"/>
    <p:sldId id="328" r:id="rId8"/>
    <p:sldId id="300" r:id="rId9"/>
    <p:sldId id="302" r:id="rId10"/>
    <p:sldId id="289" r:id="rId11"/>
    <p:sldId id="260" r:id="rId12"/>
    <p:sldId id="266" r:id="rId13"/>
    <p:sldId id="273" r:id="rId14"/>
    <p:sldId id="263" r:id="rId15"/>
    <p:sldId id="262" r:id="rId16"/>
    <p:sldId id="306" r:id="rId17"/>
    <p:sldId id="271" r:id="rId18"/>
    <p:sldId id="315" r:id="rId19"/>
    <p:sldId id="277" r:id="rId20"/>
    <p:sldId id="316" r:id="rId21"/>
    <p:sldId id="298" r:id="rId22"/>
    <p:sldId id="312" r:id="rId23"/>
    <p:sldId id="261" r:id="rId24"/>
    <p:sldId id="269" r:id="rId25"/>
    <p:sldId id="282" r:id="rId26"/>
    <p:sldId id="314" r:id="rId27"/>
    <p:sldId id="305" r:id="rId28"/>
    <p:sldId id="304" r:id="rId29"/>
    <p:sldId id="278" r:id="rId30"/>
    <p:sldId id="326" r:id="rId31"/>
    <p:sldId id="283" r:id="rId32"/>
    <p:sldId id="281" r:id="rId33"/>
    <p:sldId id="286" r:id="rId34"/>
    <p:sldId id="329" r:id="rId35"/>
    <p:sldId id="291" r:id="rId36"/>
    <p:sldId id="317" r:id="rId37"/>
    <p:sldId id="323" r:id="rId38"/>
    <p:sldId id="324" r:id="rId39"/>
    <p:sldId id="325" r:id="rId40"/>
    <p:sldId id="322" r:id="rId41"/>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3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88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0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92"/>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92"/>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6" name="Holder 6"/>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3663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6" name="Holder 6"/>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65449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52"/>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2"/>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7" name="Holder 7"/>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0909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5" name="Holder 5"/>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8921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4" name="Holder 4"/>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097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7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51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58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69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83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29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24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42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0"/>
            <a:ext cx="8229600" cy="4525963"/>
          </a:xfrm>
          <a:prstGeom prst="rect">
            <a:avLst/>
          </a:prstGeom>
        </p:spPr>
        <p:txBody>
          <a:bodyPr vert="horz" lIns="91397" tIns="45698" rIns="91397" bIns="456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7"/>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7"/>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7"/>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03736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36098" y="1367457"/>
            <a:ext cx="2674441" cy="2491463"/>
          </a:xfrm>
          <a:prstGeom prst="rect">
            <a:avLst/>
          </a:prstGeom>
          <a:blipFill>
            <a:blip r:embed="rId7" cstate="print"/>
            <a:stretch>
              <a:fillRect/>
            </a:stretch>
          </a:blipFill>
        </p:spPr>
        <p:txBody>
          <a:bodyPr wrap="square" lIns="0" tIns="0" rIns="0" bIns="0" rtlCol="0"/>
          <a:lstStyle/>
          <a:p>
            <a:pPr defTabSz="571300"/>
            <a:endParaRPr sz="1100" smtClean="0">
              <a:solidFill>
                <a:prstClr val="black"/>
              </a:solidFill>
            </a:endParaRPr>
          </a:p>
        </p:txBody>
      </p:sp>
      <p:sp>
        <p:nvSpPr>
          <p:cNvPr id="17" name="bk object 17"/>
          <p:cNvSpPr/>
          <p:nvPr/>
        </p:nvSpPr>
        <p:spPr>
          <a:xfrm>
            <a:off x="6715134" y="310797"/>
            <a:ext cx="1964531" cy="1957949"/>
          </a:xfrm>
          <a:prstGeom prst="rect">
            <a:avLst/>
          </a:prstGeom>
          <a:blipFill>
            <a:blip r:embed="rId8" cstate="print"/>
            <a:stretch>
              <a:fillRect/>
            </a:stretch>
          </a:blipFill>
        </p:spPr>
        <p:txBody>
          <a:bodyPr wrap="square" lIns="0" tIns="0" rIns="0" bIns="0" rtlCol="0"/>
          <a:lstStyle/>
          <a:p>
            <a:pPr defTabSz="571300"/>
            <a:endParaRPr sz="1100" smtClean="0">
              <a:solidFill>
                <a:prstClr val="black"/>
              </a:solidFill>
            </a:endParaRPr>
          </a:p>
        </p:txBody>
      </p:sp>
      <p:sp>
        <p:nvSpPr>
          <p:cNvPr id="18" name="bk object 18"/>
          <p:cNvSpPr/>
          <p:nvPr/>
        </p:nvSpPr>
        <p:spPr>
          <a:xfrm>
            <a:off x="7454259" y="5483863"/>
            <a:ext cx="1253992" cy="396279"/>
          </a:xfrm>
          <a:prstGeom prst="rect">
            <a:avLst/>
          </a:prstGeom>
          <a:blipFill>
            <a:blip r:embed="rId9" cstate="print"/>
            <a:stretch>
              <a:fillRect/>
            </a:stretch>
          </a:blipFill>
        </p:spPr>
        <p:txBody>
          <a:bodyPr wrap="square" lIns="0" tIns="0" rIns="0" bIns="0" rtlCol="0"/>
          <a:lstStyle/>
          <a:p>
            <a:pPr defTabSz="571300"/>
            <a:endParaRPr sz="1100" smtClean="0">
              <a:solidFill>
                <a:prstClr val="black"/>
              </a:solidFill>
            </a:endParaRPr>
          </a:p>
        </p:txBody>
      </p:sp>
      <p:sp>
        <p:nvSpPr>
          <p:cNvPr id="2" name="Holder 2"/>
          <p:cNvSpPr>
            <a:spLocks noGrp="1"/>
          </p:cNvSpPr>
          <p:nvPr>
            <p:ph type="title"/>
          </p:nvPr>
        </p:nvSpPr>
        <p:spPr>
          <a:xfrm>
            <a:off x="457200" y="274332"/>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52"/>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52"/>
            <a:ext cx="2926080" cy="169277"/>
          </a:xfrm>
          <a:prstGeom prst="rect">
            <a:avLst/>
          </a:prstGeom>
        </p:spPr>
        <p:txBody>
          <a:bodyPr wrap="square" lIns="0" tIns="0" rIns="0" bIns="0">
            <a:spAutoFit/>
          </a:bodyPr>
          <a:lstStyle>
            <a:lvl1pPr algn="ctr">
              <a:defRPr>
                <a:solidFill>
                  <a:schemeClr val="tx1">
                    <a:tint val="75000"/>
                  </a:schemeClr>
                </a:solidFill>
              </a:defRPr>
            </a:lvl1pPr>
          </a:lstStyle>
          <a:p>
            <a:pPr defTabSz="571300"/>
            <a:endParaRPr lang="en-US" sz="1100">
              <a:solidFill>
                <a:prstClr val="black">
                  <a:tint val="75000"/>
                </a:prstClr>
              </a:solidFill>
            </a:endParaRPr>
          </a:p>
        </p:txBody>
      </p:sp>
      <p:sp>
        <p:nvSpPr>
          <p:cNvPr id="5" name="Holder 5"/>
          <p:cNvSpPr>
            <a:spLocks noGrp="1"/>
          </p:cNvSpPr>
          <p:nvPr>
            <p:ph type="dt" sz="half" idx="6"/>
          </p:nvPr>
        </p:nvSpPr>
        <p:spPr>
          <a:xfrm>
            <a:off x="457200" y="6377952"/>
            <a:ext cx="2103120" cy="169277"/>
          </a:xfrm>
          <a:prstGeom prst="rect">
            <a:avLst/>
          </a:prstGeom>
        </p:spPr>
        <p:txBody>
          <a:bodyPr wrap="square" lIns="0" tIns="0" rIns="0" bIns="0">
            <a:spAutoFit/>
          </a:bodyPr>
          <a:lstStyle>
            <a:lvl1pPr algn="l">
              <a:defRPr>
                <a:solidFill>
                  <a:schemeClr val="tx1">
                    <a:tint val="75000"/>
                  </a:schemeClr>
                </a:solidFill>
              </a:defRPr>
            </a:lvl1pPr>
          </a:lstStyle>
          <a:p>
            <a:pPr defTabSz="571300"/>
            <a:fld id="{1D8BD707-D9CF-40AE-B4C6-C98DA3205C09}" type="datetimeFigureOut">
              <a:rPr lang="en-US" sz="1100" smtClean="0">
                <a:solidFill>
                  <a:prstClr val="black">
                    <a:tint val="75000"/>
                  </a:prstClr>
                </a:solidFill>
              </a:rPr>
              <a:pPr defTabSz="571300"/>
              <a:t>9/11/2019</a:t>
            </a:fld>
            <a:endParaRPr lang="en-US" sz="1100">
              <a:solidFill>
                <a:prstClr val="black">
                  <a:tint val="75000"/>
                </a:prstClr>
              </a:solidFill>
            </a:endParaRPr>
          </a:p>
        </p:txBody>
      </p:sp>
      <p:sp>
        <p:nvSpPr>
          <p:cNvPr id="6" name="Holder 6"/>
          <p:cNvSpPr>
            <a:spLocks noGrp="1"/>
          </p:cNvSpPr>
          <p:nvPr>
            <p:ph type="sldNum" sz="quarter" idx="7"/>
          </p:nvPr>
        </p:nvSpPr>
        <p:spPr>
          <a:xfrm>
            <a:off x="6583680" y="6377952"/>
            <a:ext cx="2103120" cy="169277"/>
          </a:xfrm>
          <a:prstGeom prst="rect">
            <a:avLst/>
          </a:prstGeom>
        </p:spPr>
        <p:txBody>
          <a:bodyPr wrap="square" lIns="0" tIns="0" rIns="0" bIns="0">
            <a:spAutoFit/>
          </a:bodyPr>
          <a:lstStyle>
            <a:lvl1pPr algn="r">
              <a:defRPr>
                <a:solidFill>
                  <a:schemeClr val="tx1">
                    <a:tint val="75000"/>
                  </a:schemeClr>
                </a:solidFill>
              </a:defRPr>
            </a:lvl1pPr>
          </a:lstStyle>
          <a:p>
            <a:pPr defTabSz="571300"/>
            <a:fld id="{B6F15528-21DE-4FAA-801E-634DDDAF4B2B}" type="slidenum">
              <a:rPr lang="en-US" sz="1100" smtClean="0">
                <a:solidFill>
                  <a:prstClr val="black">
                    <a:tint val="75000"/>
                  </a:prstClr>
                </a:solidFill>
              </a:rPr>
              <a:pPr defTabSz="571300"/>
              <a:t>‹#›</a:t>
            </a:fld>
            <a:endParaRPr lang="en-US" sz="1100">
              <a:solidFill>
                <a:prstClr val="black">
                  <a:tint val="75000"/>
                </a:prstClr>
              </a:solidFill>
            </a:endParaRPr>
          </a:p>
        </p:txBody>
      </p:sp>
    </p:spTree>
    <p:extLst>
      <p:ext uri="{BB962C8B-B14F-4D97-AF65-F5344CB8AC3E}">
        <p14:creationId xmlns:p14="http://schemas.microsoft.com/office/powerpoint/2010/main" val="795007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Lst>
  <p:txStyles>
    <p:titleStyle>
      <a:lvl1pPr>
        <a:defRPr>
          <a:latin typeface="+mj-lt"/>
          <a:ea typeface="+mj-ea"/>
          <a:cs typeface="+mj-cs"/>
        </a:defRPr>
      </a:lvl1pPr>
    </p:titleStyle>
    <p:bodyStyle>
      <a:lvl1pPr marL="0">
        <a:defRPr>
          <a:latin typeface="+mn-lt"/>
          <a:ea typeface="+mn-ea"/>
          <a:cs typeface="+mn-cs"/>
        </a:defRPr>
      </a:lvl1pPr>
      <a:lvl2pPr marL="285650">
        <a:defRPr>
          <a:latin typeface="+mn-lt"/>
          <a:ea typeface="+mn-ea"/>
          <a:cs typeface="+mn-cs"/>
        </a:defRPr>
      </a:lvl2pPr>
      <a:lvl3pPr marL="571300">
        <a:defRPr>
          <a:latin typeface="+mn-lt"/>
          <a:ea typeface="+mn-ea"/>
          <a:cs typeface="+mn-cs"/>
        </a:defRPr>
      </a:lvl3pPr>
      <a:lvl4pPr marL="856950">
        <a:defRPr>
          <a:latin typeface="+mn-lt"/>
          <a:ea typeface="+mn-ea"/>
          <a:cs typeface="+mn-cs"/>
        </a:defRPr>
      </a:lvl4pPr>
      <a:lvl5pPr marL="1142599">
        <a:defRPr>
          <a:latin typeface="+mn-lt"/>
          <a:ea typeface="+mn-ea"/>
          <a:cs typeface="+mn-cs"/>
        </a:defRPr>
      </a:lvl5pPr>
      <a:lvl6pPr marL="1428249">
        <a:defRPr>
          <a:latin typeface="+mn-lt"/>
          <a:ea typeface="+mn-ea"/>
          <a:cs typeface="+mn-cs"/>
        </a:defRPr>
      </a:lvl6pPr>
      <a:lvl7pPr marL="1713899">
        <a:defRPr>
          <a:latin typeface="+mn-lt"/>
          <a:ea typeface="+mn-ea"/>
          <a:cs typeface="+mn-cs"/>
        </a:defRPr>
      </a:lvl7pPr>
      <a:lvl8pPr marL="1999549">
        <a:defRPr>
          <a:latin typeface="+mn-lt"/>
          <a:ea typeface="+mn-ea"/>
          <a:cs typeface="+mn-cs"/>
        </a:defRPr>
      </a:lvl8pPr>
      <a:lvl9pPr marL="2285199">
        <a:defRPr>
          <a:latin typeface="+mn-lt"/>
          <a:ea typeface="+mn-ea"/>
          <a:cs typeface="+mn-cs"/>
        </a:defRPr>
      </a:lvl9pPr>
    </p:bodyStyle>
    <p:otherStyle>
      <a:lvl1pPr marL="0">
        <a:defRPr>
          <a:latin typeface="+mn-lt"/>
          <a:ea typeface="+mn-ea"/>
          <a:cs typeface="+mn-cs"/>
        </a:defRPr>
      </a:lvl1pPr>
      <a:lvl2pPr marL="285650">
        <a:defRPr>
          <a:latin typeface="+mn-lt"/>
          <a:ea typeface="+mn-ea"/>
          <a:cs typeface="+mn-cs"/>
        </a:defRPr>
      </a:lvl2pPr>
      <a:lvl3pPr marL="571300">
        <a:defRPr>
          <a:latin typeface="+mn-lt"/>
          <a:ea typeface="+mn-ea"/>
          <a:cs typeface="+mn-cs"/>
        </a:defRPr>
      </a:lvl3pPr>
      <a:lvl4pPr marL="856950">
        <a:defRPr>
          <a:latin typeface="+mn-lt"/>
          <a:ea typeface="+mn-ea"/>
          <a:cs typeface="+mn-cs"/>
        </a:defRPr>
      </a:lvl4pPr>
      <a:lvl5pPr marL="1142599">
        <a:defRPr>
          <a:latin typeface="+mn-lt"/>
          <a:ea typeface="+mn-ea"/>
          <a:cs typeface="+mn-cs"/>
        </a:defRPr>
      </a:lvl5pPr>
      <a:lvl6pPr marL="1428249">
        <a:defRPr>
          <a:latin typeface="+mn-lt"/>
          <a:ea typeface="+mn-ea"/>
          <a:cs typeface="+mn-cs"/>
        </a:defRPr>
      </a:lvl6pPr>
      <a:lvl7pPr marL="1713899">
        <a:defRPr>
          <a:latin typeface="+mn-lt"/>
          <a:ea typeface="+mn-ea"/>
          <a:cs typeface="+mn-cs"/>
        </a:defRPr>
      </a:lvl7pPr>
      <a:lvl8pPr marL="1999549">
        <a:defRPr>
          <a:latin typeface="+mn-lt"/>
          <a:ea typeface="+mn-ea"/>
          <a:cs typeface="+mn-cs"/>
        </a:defRPr>
      </a:lvl8pPr>
      <a:lvl9pPr marL="228519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m.addthis.com/live/redirect/?url=http://www.reliableplant.com/Read/30719/reliability-case-studies#at_pco%3Dsmlre-1.0%26at_si%3D591cd8c9c7e983f6%26at_ab%3Dper-2%26at_pos%3D0%26at_tot%3D3&amp;uid=58ab7b1e05003e51&amp;pub=ra-549992f136efb1f1&amp;rev=v7.13.0-wp&amp;per=undefined&amp;pco=smlre-1.0" TargetMode="Externa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4.jpe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www.google.com/url?sa=i&amp;rct=j&amp;q=&amp;esrc=s&amp;source=images&amp;cd=&amp;cad=rja&amp;uact=8&amp;ved=0ahUKEwi2vtHX7tfTAhUOzmMKHWf6Cb4QjRwIBw&amp;url=http://www.couplinganswers.com/2014/12/grid-coupling-failure-analysis-includes.html&amp;psig=AFQjCNHZzIWBwtys3_28cx_S3IGxTdPMWA&amp;ust=149404317400801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1.bp.blogspot.com/-LHPDSjscwrE/VIFB1Jc26TI/AAAAAAAAArM/WVDr-XuAstk/s1600/grid-coupling-being-packed-with-grease.jpg" TargetMode="Externa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g"/><Relationship Id="rId9" Type="http://schemas.openxmlformats.org/officeDocument/2006/relationships/image" Target="../media/image95.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jpg"/><Relationship Id="rId7" Type="http://schemas.openxmlformats.org/officeDocument/2006/relationships/image" Target="../media/image11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114.jpeg"/><Relationship Id="rId4" Type="http://schemas.openxmlformats.org/officeDocument/2006/relationships/image" Target="../media/image113.jp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3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jp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5" y="304820"/>
            <a:ext cx="8500021" cy="1039427"/>
          </a:xfrm>
        </p:spPr>
        <p:txBody>
          <a:bodyPr>
            <a:noAutofit/>
          </a:bodyPr>
          <a:lstStyle/>
          <a:p>
            <a:r>
              <a:rPr lang="en-US" sz="3200" b="1" dirty="0">
                <a:solidFill>
                  <a:schemeClr val="tx1">
                    <a:lumMod val="65000"/>
                    <a:lumOff val="35000"/>
                  </a:schemeClr>
                </a:solidFill>
              </a:rPr>
              <a:t>Large Enough to Handle Your Toughest Applications, Small Enough to Care. </a:t>
            </a:r>
          </a:p>
        </p:txBody>
      </p:sp>
      <p:pic>
        <p:nvPicPr>
          <p:cNvPr id="4098" name="Picture 2" descr="C:\Users\lisa\Pictures\ATRA-FLEX Marketing Images\IMG_869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76401"/>
            <a:ext cx="3280172" cy="4598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17" y="1676420"/>
            <a:ext cx="2906349" cy="28972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8" y="1676400"/>
            <a:ext cx="3400855" cy="4648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658" y="4419601"/>
            <a:ext cx="2553494" cy="219711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5181602"/>
            <a:ext cx="5837164" cy="1683748"/>
          </a:xfrm>
          <a:prstGeom prst="rect">
            <a:avLst/>
          </a:prstGeom>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958" y="304820"/>
            <a:ext cx="937087" cy="914399"/>
          </a:xfrm>
          <a:prstGeom prst="rect">
            <a:avLst/>
          </a:prstGeom>
          <a:solidFill>
            <a:schemeClr val="bg1">
              <a:lumMod val="95000"/>
            </a:schemeClr>
          </a:solidFill>
        </p:spPr>
      </p:pic>
    </p:spTree>
    <p:extLst>
      <p:ext uri="{BB962C8B-B14F-4D97-AF65-F5344CB8AC3E}">
        <p14:creationId xmlns:p14="http://schemas.microsoft.com/office/powerpoint/2010/main" val="980675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5943600" cy="990600"/>
          </a:xfrm>
        </p:spPr>
        <p:txBody>
          <a:bodyPr>
            <a:normAutofit/>
          </a:bodyPr>
          <a:lstStyle/>
          <a:p>
            <a:r>
              <a:rPr lang="en-US" sz="3200" b="1" i="1" dirty="0">
                <a:solidFill>
                  <a:srgbClr val="0070C0"/>
                </a:solidFill>
                <a:latin typeface="Candara" panose="020E0502030303020204" pitchFamily="34" charset="0"/>
              </a:rPr>
              <a:t>Unscheduled Downtime </a:t>
            </a:r>
          </a:p>
        </p:txBody>
      </p:sp>
      <p:sp>
        <p:nvSpPr>
          <p:cNvPr id="3" name="Content Placeholder 2"/>
          <p:cNvSpPr>
            <a:spLocks noGrp="1"/>
          </p:cNvSpPr>
          <p:nvPr>
            <p:ph idx="1"/>
          </p:nvPr>
        </p:nvSpPr>
        <p:spPr>
          <a:xfrm>
            <a:off x="152417" y="2743200"/>
            <a:ext cx="8611925" cy="3886200"/>
          </a:xfrm>
          <a:solidFill>
            <a:schemeClr val="bg1">
              <a:lumMod val="95000"/>
            </a:schemeClr>
          </a:solidFill>
          <a:ln>
            <a:solidFill>
              <a:schemeClr val="bg2">
                <a:lumMod val="50000"/>
              </a:schemeClr>
            </a:solidFill>
          </a:ln>
        </p:spPr>
        <p:txBody>
          <a:bodyPr>
            <a:normAutofit fontScale="77500" lnSpcReduction="20000"/>
          </a:bodyPr>
          <a:lstStyle/>
          <a:p>
            <a:endParaRPr lang="en-US" dirty="0" smtClean="0"/>
          </a:p>
          <a:p>
            <a:pPr marL="0" indent="0">
              <a:buNone/>
            </a:pPr>
            <a:endParaRPr lang="en-US" sz="4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6700" b="1" dirty="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Production Loss / Loss of Revenue </a:t>
            </a:r>
            <a:endParaRPr lang="en-US" b="1" dirty="0">
              <a:solidFill>
                <a:schemeClr val="tx1">
                  <a:lumMod val="75000"/>
                  <a:lumOff val="25000"/>
                </a:schemeClr>
              </a:solidFill>
              <a:ea typeface="Arial Unicode MS" panose="020B0604020202020204" pitchFamily="34" charset="-128"/>
              <a:cs typeface="Arial Unicode MS" panose="020B0604020202020204" pitchFamily="34" charset="-128"/>
            </a:endParaRP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Only Focused on Emergency </a:t>
            </a: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Labor Costs </a:t>
            </a: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Planning for Lockout </a:t>
            </a:r>
          </a:p>
          <a:p>
            <a:pPr marL="0" indent="0">
              <a:buNone/>
            </a:pP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Backorders and Delayed </a:t>
            </a: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D</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elivery </a:t>
            </a:r>
          </a:p>
          <a:p>
            <a:pPr marL="0" indent="0">
              <a:buNone/>
            </a:pP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Often Times Temporary Band-Aid, No </a:t>
            </a: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S</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olution  </a:t>
            </a:r>
          </a:p>
          <a:p>
            <a:pPr marL="0" indent="0">
              <a:buNone/>
            </a:pPr>
            <a:endParaRPr lang="en-US" sz="67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67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dirty="0" smtClean="0"/>
          </a:p>
        </p:txBody>
      </p:sp>
      <p:sp>
        <p:nvSpPr>
          <p:cNvPr id="4" name="TextBox 3"/>
          <p:cNvSpPr txBox="1"/>
          <p:nvPr/>
        </p:nvSpPr>
        <p:spPr>
          <a:xfrm>
            <a:off x="2514601" y="1073832"/>
            <a:ext cx="6214548" cy="830952"/>
          </a:xfrm>
          <a:prstGeom prst="rect">
            <a:avLst/>
          </a:prstGeom>
          <a:solidFill>
            <a:schemeClr val="bg1">
              <a:lumMod val="95000"/>
            </a:schemeClr>
          </a:solidFill>
          <a:ln>
            <a:solidFill>
              <a:schemeClr val="accent1"/>
            </a:solidFill>
          </a:ln>
        </p:spPr>
        <p:txBody>
          <a:bodyPr wrap="square" lIns="91397" tIns="45698" rIns="91397" bIns="45698" rtlCol="0">
            <a:spAutoFit/>
          </a:bodyPr>
          <a:lstStyle/>
          <a:p>
            <a:r>
              <a:rPr lang="en-US" sz="2400" b="1" dirty="0">
                <a:solidFill>
                  <a:prstClr val="black">
                    <a:lumMod val="65000"/>
                    <a:lumOff val="35000"/>
                  </a:prstClr>
                </a:solidFill>
                <a:cs typeface="Arial" panose="020B0604020202020204" pitchFamily="34" charset="0"/>
              </a:rPr>
              <a:t>What are the biggest challenges of unscheduled downtime ? </a:t>
            </a:r>
          </a:p>
        </p:txBody>
      </p:sp>
      <p:pic>
        <p:nvPicPr>
          <p:cNvPr id="1026" name="Picture 2" descr="C:\Users\lisa\Pictures\solutions1-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4981"/>
            <a:ext cx="2362200" cy="3374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isa\Pictures\INSTAGRAM PICS\LOCK OUT TAG 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348" y="28956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9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552"/>
            <a:ext cx="8839200" cy="838200"/>
          </a:xfrm>
          <a:solidFill>
            <a:schemeClr val="bg1">
              <a:lumMod val="95000"/>
            </a:schemeClr>
          </a:solidFill>
        </p:spPr>
        <p:txBody>
          <a:bodyPr>
            <a:normAutofit fontScale="90000"/>
          </a:bodyPr>
          <a:lstStyle/>
          <a:p>
            <a:pPr indent="-228492">
              <a:lnSpc>
                <a:spcPct val="115000"/>
              </a:lnSpc>
              <a:spcBef>
                <a:spcPts val="0"/>
              </a:spcBef>
              <a:spcAft>
                <a:spcPts val="1000"/>
              </a:spcAft>
            </a:pPr>
            <a:r>
              <a:rPr lang="en-US" sz="3600" b="1" i="1" dirty="0">
                <a:solidFill>
                  <a:srgbClr val="4F81BD"/>
                </a:solidFill>
                <a:latin typeface="Candara" panose="020E0502030303020204" pitchFamily="34" charset="0"/>
                <a:ea typeface="Calibri"/>
                <a:cs typeface="Times New Roman"/>
              </a:rPr>
              <a:t/>
            </a:r>
            <a:br>
              <a:rPr lang="en-US" sz="3600" b="1" i="1" dirty="0">
                <a:solidFill>
                  <a:srgbClr val="4F81BD"/>
                </a:solidFill>
                <a:latin typeface="Candara" panose="020E0502030303020204" pitchFamily="34" charset="0"/>
                <a:ea typeface="Calibri"/>
                <a:cs typeface="Times New Roman"/>
              </a:rPr>
            </a:br>
            <a:r>
              <a:rPr lang="en-US" sz="2700" b="1" i="1" dirty="0">
                <a:solidFill>
                  <a:srgbClr val="4F81BD"/>
                </a:solidFill>
                <a:latin typeface="Candara" panose="020E0502030303020204" pitchFamily="34" charset="0"/>
                <a:ea typeface="Calibri"/>
                <a:cs typeface="Times New Roman"/>
              </a:rPr>
              <a:t>Increase UPTIME and lower downtime expenses  with ATRA-FLEX® </a:t>
            </a:r>
            <a:r>
              <a:rPr lang="en-US" sz="2800" b="1" i="1" dirty="0">
                <a:solidFill>
                  <a:srgbClr val="4F81BD"/>
                </a:solidFill>
                <a:latin typeface="Calibri"/>
                <a:ea typeface="Calibri"/>
                <a:cs typeface="Times New Roman"/>
              </a:rPr>
              <a:t/>
            </a:r>
            <a:br>
              <a:rPr lang="en-US" sz="2800" b="1" i="1" dirty="0">
                <a:solidFill>
                  <a:srgbClr val="4F81BD"/>
                </a:solidFill>
                <a:latin typeface="Calibri"/>
                <a:ea typeface="Calibri"/>
                <a:cs typeface="Times New Roman"/>
              </a:rPr>
            </a:br>
            <a:endParaRPr lang="en-US" dirty="0"/>
          </a:p>
        </p:txBody>
      </p:sp>
      <p:sp>
        <p:nvSpPr>
          <p:cNvPr id="3" name="Content Placeholder 2"/>
          <p:cNvSpPr>
            <a:spLocks noGrp="1"/>
          </p:cNvSpPr>
          <p:nvPr>
            <p:ph idx="1"/>
          </p:nvPr>
        </p:nvSpPr>
        <p:spPr>
          <a:xfrm>
            <a:off x="565232" y="3300683"/>
            <a:ext cx="7511968" cy="2590800"/>
          </a:xfrm>
          <a:solidFill>
            <a:schemeClr val="bg1">
              <a:lumMod val="95000"/>
            </a:schemeClr>
          </a:solidFill>
        </p:spPr>
        <p:txBody>
          <a:bodyPr>
            <a:normAutofit fontScale="62500" lnSpcReduction="20000"/>
          </a:bodyPr>
          <a:lstStyle/>
          <a:p>
            <a:r>
              <a:rPr lang="en-US" sz="3400" dirty="0">
                <a:solidFill>
                  <a:schemeClr val="tx1">
                    <a:lumMod val="75000"/>
                    <a:lumOff val="25000"/>
                  </a:schemeClr>
                </a:solidFill>
                <a:latin typeface="Calibri"/>
                <a:ea typeface="Calibri"/>
                <a:cs typeface="Times New Roman"/>
              </a:rPr>
              <a:t>Reliability is of top importance in most operations today . Your customers will  save money and downtime expenses by using ATRA-FLEX Flexible Couplings. The ease of installation and the ability to change out your polyurethane insert within minutes will often take less time than a lock out/ Tag out procedure. Because ATRA-FLEX is manufactured here in the U.S. means you  and your customers will not have to deal with  import delivery delays which can cost the plant hundreds of thousands of dollars in extended downtime. </a:t>
            </a:r>
            <a:endParaRPr lang="en-US" sz="3400" dirty="0">
              <a:solidFill>
                <a:schemeClr val="tx1">
                  <a:lumMod val="75000"/>
                  <a:lumOff val="25000"/>
                </a:schemeClr>
              </a:solidFill>
            </a:endParaRPr>
          </a:p>
        </p:txBody>
      </p:sp>
      <p:pic>
        <p:nvPicPr>
          <p:cNvPr id="4" name="Picture 3" descr="30 Case Studies Every Reliability Professional Should Read">
            <a:hlinkClick r:id="rId2" tooltip="&quot;30 Case Studies Every Reliability Professional Should Read&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2279"/>
            <a:ext cx="4038600" cy="19812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984" y="5841763"/>
            <a:ext cx="2866016" cy="844346"/>
          </a:xfrm>
          <a:prstGeom prst="rect">
            <a:avLst/>
          </a:prstGeom>
        </p:spPr>
      </p:pic>
      <p:pic>
        <p:nvPicPr>
          <p:cNvPr id="7" name="Picture 2" descr="C:\Users\lisa\Pictures\INSTAGRAM PICS\LOCK OUT TAG 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156771"/>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21" y="5638800"/>
            <a:ext cx="1249451" cy="1219200"/>
          </a:xfrm>
          <a:prstGeom prst="rect">
            <a:avLst/>
          </a:prstGeom>
        </p:spPr>
      </p:pic>
    </p:spTree>
    <p:extLst>
      <p:ext uri="{BB962C8B-B14F-4D97-AF65-F5344CB8AC3E}">
        <p14:creationId xmlns:p14="http://schemas.microsoft.com/office/powerpoint/2010/main" val="168871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20"/>
            <a:ext cx="5867400" cy="1039427"/>
          </a:xfrm>
        </p:spPr>
        <p:txBody>
          <a:bodyPr>
            <a:normAutofit fontScale="90000"/>
          </a:bodyPr>
          <a:lstStyle/>
          <a:p>
            <a:pPr marL="342739" indent="-342739">
              <a:spcBef>
                <a:spcPct val="20000"/>
              </a:spcBef>
            </a:pPr>
            <a:r>
              <a:rPr lang="en-US" sz="2700" b="1" dirty="0">
                <a:solidFill>
                  <a:schemeClr val="accent1"/>
                </a:solidFill>
                <a:ea typeface="+mn-ea"/>
                <a:cs typeface="+mn-cs"/>
              </a:rPr>
              <a:t>WHY choose an ATRA-FLEX Elastomeric style coupling Vs. Grid and Gear Couplings </a:t>
            </a:r>
            <a:r>
              <a:rPr lang="en-US" sz="2000" dirty="0">
                <a:solidFill>
                  <a:prstClr val="black"/>
                </a:solidFill>
                <a:ea typeface="+mn-ea"/>
                <a:cs typeface="+mn-cs"/>
              </a:rPr>
              <a:t/>
            </a:r>
            <a:br>
              <a:rPr lang="en-US" sz="2000" dirty="0">
                <a:solidFill>
                  <a:prstClr val="black"/>
                </a:solidFill>
                <a:ea typeface="+mn-ea"/>
                <a:cs typeface="+mn-cs"/>
              </a:rPr>
            </a:br>
            <a:endParaRPr lang="en-US" sz="2400" dirty="0">
              <a:solidFill>
                <a:srgbClr val="0070C0"/>
              </a:solidFill>
            </a:endParaRPr>
          </a:p>
        </p:txBody>
      </p:sp>
      <p:sp>
        <p:nvSpPr>
          <p:cNvPr id="3" name="Content Placeholder 2"/>
          <p:cNvSpPr>
            <a:spLocks noGrp="1"/>
          </p:cNvSpPr>
          <p:nvPr>
            <p:ph idx="1"/>
          </p:nvPr>
        </p:nvSpPr>
        <p:spPr>
          <a:xfrm>
            <a:off x="503104" y="1219220"/>
            <a:ext cx="8229600" cy="4525963"/>
          </a:xfrm>
          <a:solidFill>
            <a:schemeClr val="bg1">
              <a:lumMod val="95000"/>
            </a:schemeClr>
          </a:solidFill>
        </p:spPr>
        <p:txBody>
          <a:bodyPr>
            <a:normAutofit/>
          </a:bodyPr>
          <a:lstStyle/>
          <a:p>
            <a:r>
              <a:rPr lang="en-US" sz="2000" cap="all" dirty="0">
                <a:solidFill>
                  <a:srgbClr val="3F3F3F"/>
                </a:solidFill>
                <a:latin typeface="Calibri"/>
                <a:ea typeface="+mj-ea"/>
                <a:cs typeface="+mj-cs"/>
              </a:rPr>
              <a:t>Many end users are using grid couplings as a shear device. When these steel grids shear, it can cause serious damage to the hub teeth, many times making it necessary to change the entire coupling. When our urethane inserts shear, there is no metal to metal contact and no need to move your equipment. You simply remove outer ring and quickly replace new insert. </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115" y="6031774"/>
            <a:ext cx="804889" cy="785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352" y="8264"/>
            <a:ext cx="1390669" cy="12081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7" y="5554554"/>
            <a:ext cx="1779111" cy="1303446"/>
          </a:xfrm>
          <a:prstGeom prst="rect">
            <a:avLst/>
          </a:prstGeom>
        </p:spPr>
      </p:pic>
      <p:sp>
        <p:nvSpPr>
          <p:cNvPr id="9" name="TextBox 8"/>
          <p:cNvSpPr txBox="1"/>
          <p:nvPr/>
        </p:nvSpPr>
        <p:spPr>
          <a:xfrm>
            <a:off x="1349396" y="3352811"/>
            <a:ext cx="6982971" cy="2554501"/>
          </a:xfrm>
          <a:prstGeom prst="rect">
            <a:avLst/>
          </a:prstGeom>
          <a:solidFill>
            <a:schemeClr val="bg1">
              <a:lumMod val="95000"/>
            </a:schemeClr>
          </a:solidFill>
        </p:spPr>
        <p:txBody>
          <a:bodyPr wrap="square" lIns="91397" tIns="45698" rIns="91397" bIns="45698" rtlCol="0">
            <a:spAutoFit/>
          </a:bodyPr>
          <a:lstStyle/>
          <a:p>
            <a:r>
              <a:rPr lang="en-US" sz="2000" cap="all" dirty="0">
                <a:solidFill>
                  <a:srgbClr val="3F3F3F"/>
                </a:solidFill>
              </a:rPr>
              <a:t>ATRA-FLEX couplings are manufactured in the USA , many grid and gear couplings are not. Our delivery times exceed the competition. All ATRA-FLEX Hubs are 100 percent machined from solid bar and tubing, making them more intrinsically balanced which provides smoother running equipment, less vibration, extended hub life which will extend the life of your equipment saving on overall operation expenses. </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3" y="-12394"/>
            <a:ext cx="1364744" cy="12494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031" y="5666792"/>
            <a:ext cx="3048000" cy="1191227"/>
          </a:xfrm>
          <a:prstGeom prst="rect">
            <a:avLst/>
          </a:prstGeom>
        </p:spPr>
      </p:pic>
    </p:spTree>
    <p:extLst>
      <p:ext uri="{BB962C8B-B14F-4D97-AF65-F5344CB8AC3E}">
        <p14:creationId xmlns:p14="http://schemas.microsoft.com/office/powerpoint/2010/main" val="27385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3" y="178368"/>
            <a:ext cx="9135208" cy="754184"/>
          </a:xfrm>
          <a:solidFill>
            <a:schemeClr val="bg1">
              <a:lumMod val="95000"/>
            </a:schemeClr>
          </a:solidFill>
        </p:spPr>
        <p:txBody>
          <a:bodyPr>
            <a:normAutofit/>
          </a:bodyPr>
          <a:lstStyle/>
          <a:p>
            <a:r>
              <a:rPr lang="en-US" sz="2800" b="1" i="1" dirty="0">
                <a:solidFill>
                  <a:schemeClr val="accent1">
                    <a:lumMod val="75000"/>
                  </a:schemeClr>
                </a:solidFill>
                <a:latin typeface="Candara" panose="020E0502030303020204" pitchFamily="34" charset="0"/>
                <a:cs typeface="Arial" panose="020B0604020202020204" pitchFamily="34" charset="0"/>
              </a:rPr>
              <a:t>Costs  Associated with Grid and Gear Coupling Failures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4275" y="873872"/>
            <a:ext cx="2123726" cy="171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media.noria.com/sites/magazine_images/201204/CS_Good_Grease_Coupling.jpg"/>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83582"/>
            <a:ext cx="2057400" cy="1707235"/>
          </a:xfrm>
          <a:prstGeom prst="rect">
            <a:avLst/>
          </a:prstGeom>
          <a:noFill/>
          <a:ln>
            <a:noFill/>
          </a:ln>
        </p:spPr>
      </p:pic>
      <p:pic>
        <p:nvPicPr>
          <p:cNvPr id="6" name="irc_mi" descr="Image result for images of failed grid coupling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505205" y="906704"/>
            <a:ext cx="2057401" cy="1604963"/>
          </a:xfrm>
          <a:prstGeom prst="rect">
            <a:avLst/>
          </a:prstGeom>
          <a:noFill/>
          <a:ln>
            <a:noFill/>
          </a:ln>
        </p:spPr>
      </p:pic>
      <p:sp>
        <p:nvSpPr>
          <p:cNvPr id="4" name="Rectangle 3"/>
          <p:cNvSpPr/>
          <p:nvPr/>
        </p:nvSpPr>
        <p:spPr>
          <a:xfrm>
            <a:off x="762000" y="2511671"/>
            <a:ext cx="7924800" cy="461620"/>
          </a:xfrm>
          <a:prstGeom prst="rect">
            <a:avLst/>
          </a:prstGeom>
        </p:spPr>
        <p:txBody>
          <a:bodyPr wrap="square" lIns="91397" tIns="45698" rIns="91397" bIns="45698">
            <a:spAutoFit/>
          </a:bodyPr>
          <a:lstStyle/>
          <a:p>
            <a:r>
              <a:rPr lang="en-US" sz="2400" dirty="0">
                <a:solidFill>
                  <a:srgbClr val="FF0000"/>
                </a:solidFill>
                <a:effectLst>
                  <a:outerShdw blurRad="63500" dist="38100" dir="5400000" algn="t" rotWithShape="0">
                    <a:prstClr val="black">
                      <a:alpha val="25000"/>
                    </a:prstClr>
                  </a:outerShdw>
                </a:effectLst>
                <a:latin typeface="Candara" panose="020E0502030303020204" pitchFamily="34" charset="0"/>
              </a:rPr>
              <a:t>Lack of procedures =Failures =Downtime=Loss of revenue </a:t>
            </a:r>
            <a:endParaRPr lang="en-US" dirty="0">
              <a:solidFill>
                <a:srgbClr val="FF0000"/>
              </a:solidFill>
              <a:latin typeface="Candara" panose="020E0502030303020204" pitchFamily="34" charset="0"/>
            </a:endParaRPr>
          </a:p>
        </p:txBody>
      </p:sp>
      <p:sp>
        <p:nvSpPr>
          <p:cNvPr id="3" name="TextBox 2"/>
          <p:cNvSpPr txBox="1"/>
          <p:nvPr/>
        </p:nvSpPr>
        <p:spPr>
          <a:xfrm>
            <a:off x="152400" y="3048020"/>
            <a:ext cx="8763000" cy="3108499"/>
          </a:xfrm>
          <a:prstGeom prst="rect">
            <a:avLst/>
          </a:prstGeom>
          <a:solidFill>
            <a:schemeClr val="bg1">
              <a:lumMod val="95000"/>
            </a:schemeClr>
          </a:solidFill>
        </p:spPr>
        <p:txBody>
          <a:bodyPr wrap="square" lIns="91397" tIns="45698" rIns="91397" bIns="45698" rtlCol="0">
            <a:spAutoFit/>
          </a:bodyPr>
          <a:lstStyle/>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Procedures and lack of timely execution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Great lubrication programs are only as good as the people who do the work.  Current  challenges in finding and keeping  long term maintenance crews continues to increase.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As knowledgeable baby boomers retire the steep learning curve in younger generations has been a growing concern for some plants, the lube-tech position may have been held by a single person for decades.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Back orders on replacement coupling parts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Long wait time from China </a:t>
            </a:r>
          </a:p>
        </p:txBody>
      </p:sp>
    </p:spTree>
    <p:extLst>
      <p:ext uri="{BB962C8B-B14F-4D97-AF65-F5344CB8AC3E}">
        <p14:creationId xmlns:p14="http://schemas.microsoft.com/office/powerpoint/2010/main" val="56968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7600"/>
            <a:ext cx="8229600" cy="1143000"/>
          </a:xfrm>
        </p:spPr>
        <p:txBody>
          <a:bodyPr/>
          <a:lstStyle/>
          <a:p>
            <a:r>
              <a:rPr lang="en-US" dirty="0" smtClean="0"/>
              <a:t> </a:t>
            </a:r>
            <a:endParaRPr lang="en-US" dirty="0"/>
          </a:p>
        </p:txBody>
      </p:sp>
      <p:sp>
        <p:nvSpPr>
          <p:cNvPr id="3" name="Content Placeholder 2"/>
          <p:cNvSpPr>
            <a:spLocks noGrp="1"/>
          </p:cNvSpPr>
          <p:nvPr>
            <p:ph idx="1"/>
          </p:nvPr>
        </p:nvSpPr>
        <p:spPr>
          <a:xfrm>
            <a:off x="609600" y="3200400"/>
            <a:ext cx="7848600" cy="3276600"/>
          </a:xfrm>
        </p:spPr>
        <p:txBody>
          <a:bodyPr>
            <a:normAutofit fontScale="47500" lnSpcReduction="20000"/>
          </a:bodyPr>
          <a:lstStyle/>
          <a:p>
            <a:pPr marL="0" indent="0">
              <a:lnSpc>
                <a:spcPct val="115000"/>
              </a:lnSpc>
              <a:spcBef>
                <a:spcPts val="0"/>
              </a:spcBef>
              <a:spcAft>
                <a:spcPts val="1000"/>
              </a:spcAft>
              <a:buNone/>
            </a:pPr>
            <a:r>
              <a:rPr lang="en-US" sz="3600" b="1" u="sng" dirty="0">
                <a:solidFill>
                  <a:schemeClr val="accent1"/>
                </a:solidFill>
                <a:latin typeface="Candara" panose="020E0502030303020204" pitchFamily="34" charset="0"/>
                <a:ea typeface="Calibri"/>
                <a:cs typeface="Times New Roman"/>
              </a:rPr>
              <a:t>Couplings Will Need to Be Inspected &amp; Re-Greased Periodically</a:t>
            </a:r>
            <a:r>
              <a:rPr lang="en-US" sz="3600" b="1" dirty="0">
                <a:solidFill>
                  <a:schemeClr val="accent1"/>
                </a:solidFill>
                <a:latin typeface="Candara" panose="020E0502030303020204" pitchFamily="34" charset="0"/>
                <a:ea typeface="Calibri"/>
                <a:cs typeface="Times New Roman"/>
              </a:rPr>
              <a:t> </a:t>
            </a:r>
            <a:r>
              <a:rPr lang="en-US" dirty="0" smtClean="0">
                <a:solidFill>
                  <a:srgbClr val="595959"/>
                </a:solidFill>
                <a:effectLst/>
                <a:ea typeface="Calibri"/>
                <a:cs typeface="Times New Roman"/>
              </a:rPr>
              <a:t>- As a best practice, metallic gear and grid couplings should be inspected regularly and repacked with grease each time. For a new coupling or application, you will want to inspect more regularly to ensure the coupling is behaving properly (i.e. - not leaking much grease). Overtime, application-specific, inspections can be spread out a bit more. </a:t>
            </a:r>
            <a:endParaRPr lang="en-US" sz="4000" dirty="0">
              <a:solidFill>
                <a:schemeClr val="accent1"/>
              </a:solidFill>
              <a:ea typeface="Calibri"/>
              <a:cs typeface="Times New Roman"/>
            </a:endParaRPr>
          </a:p>
          <a:p>
            <a:pPr marL="0" indent="0">
              <a:lnSpc>
                <a:spcPct val="115000"/>
              </a:lnSpc>
              <a:spcBef>
                <a:spcPts val="0"/>
              </a:spcBef>
              <a:spcAft>
                <a:spcPts val="1000"/>
              </a:spcAft>
              <a:buNone/>
            </a:pPr>
            <a:r>
              <a:rPr lang="en-US" sz="3600" b="1" u="sng" dirty="0">
                <a:solidFill>
                  <a:schemeClr val="accent1"/>
                </a:solidFill>
                <a:latin typeface="Arial"/>
                <a:ea typeface="Calibri"/>
                <a:cs typeface="Times New Roman"/>
              </a:rPr>
              <a:t> </a:t>
            </a:r>
            <a:r>
              <a:rPr lang="en-US" sz="3600" b="1" u="sng" dirty="0">
                <a:solidFill>
                  <a:schemeClr val="accent1"/>
                </a:solidFill>
                <a:latin typeface="Candara" panose="020E0502030303020204" pitchFamily="34" charset="0"/>
                <a:ea typeface="Calibri"/>
                <a:cs typeface="Times New Roman"/>
              </a:rPr>
              <a:t>Be Prepared for Possible Leakage of Grease</a:t>
            </a:r>
            <a:r>
              <a:rPr lang="en-US" sz="3600" u="sng" dirty="0">
                <a:solidFill>
                  <a:schemeClr val="accent1"/>
                </a:solidFill>
                <a:latin typeface="Candara" panose="020E0502030303020204" pitchFamily="34" charset="0"/>
                <a:ea typeface="Calibri"/>
                <a:cs typeface="Times New Roman"/>
              </a:rPr>
              <a:t> </a:t>
            </a:r>
            <a:r>
              <a:rPr lang="en-US" dirty="0" smtClean="0">
                <a:solidFill>
                  <a:srgbClr val="595959"/>
                </a:solidFill>
                <a:effectLst/>
                <a:ea typeface="Calibri"/>
                <a:cs typeface="Times New Roman"/>
              </a:rPr>
              <a:t>- While gear and grid couplings are renowned for their power density (can carry high torques in a small footprint) and ability to handle axial float (in the case of grid and floating shaft gear couplings), no matter the manufacturer, greased couplings are naturally prone to possible grease leakage. Appropriate care must be taken to minimize environmental concerns, and ensure all relevant environmental regulations that may apply are adhered to.</a:t>
            </a:r>
          </a:p>
          <a:p>
            <a:pPr marL="0" indent="0">
              <a:lnSpc>
                <a:spcPct val="115000"/>
              </a:lnSpc>
              <a:spcBef>
                <a:spcPts val="0"/>
              </a:spcBef>
              <a:spcAft>
                <a:spcPts val="1000"/>
              </a:spcAft>
              <a:buNone/>
            </a:pPr>
            <a:r>
              <a:rPr lang="en-US" sz="4000" b="1" u="sng" dirty="0">
                <a:solidFill>
                  <a:schemeClr val="accent1"/>
                </a:solidFill>
                <a:latin typeface="Candara" panose="020E0502030303020204" pitchFamily="34" charset="0"/>
                <a:ea typeface="Calibri"/>
                <a:cs typeface="Times New Roman"/>
              </a:rPr>
              <a:t>Storage Rooms / Inventory Space </a:t>
            </a:r>
          </a:p>
          <a:p>
            <a:endParaRPr lang="en-US" dirty="0"/>
          </a:p>
        </p:txBody>
      </p:sp>
      <p:pic>
        <p:nvPicPr>
          <p:cNvPr id="4" name="Picture 3" descr="Grid Coupling - Getting Packed with Grease">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18" y="1230345"/>
            <a:ext cx="2176585" cy="1842048"/>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2" y="1221167"/>
            <a:ext cx="3987886" cy="18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8662" y="381018"/>
            <a:ext cx="8610598" cy="400065"/>
          </a:xfrm>
          <a:prstGeom prst="rect">
            <a:avLst/>
          </a:prstGeom>
          <a:solidFill>
            <a:schemeClr val="bg1">
              <a:lumMod val="95000"/>
            </a:schemeClr>
          </a:solidFill>
        </p:spPr>
        <p:txBody>
          <a:bodyPr wrap="square" lIns="91397" tIns="45698" rIns="91397" bIns="45698" rtlCol="0">
            <a:spAutoFit/>
          </a:bodyPr>
          <a:lstStyle/>
          <a:p>
            <a:r>
              <a:rPr lang="en-US" sz="2000" b="1" i="1" dirty="0">
                <a:solidFill>
                  <a:schemeClr val="tx1">
                    <a:lumMod val="75000"/>
                    <a:lumOff val="25000"/>
                  </a:schemeClr>
                </a:solidFill>
                <a:latin typeface="Candara" panose="020E0502030303020204" pitchFamily="34" charset="0"/>
              </a:rPr>
              <a:t>Additional Challenges Associated with Grid and Gear Coupling Maintenance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863" y="1260641"/>
            <a:ext cx="2296098" cy="1804416"/>
          </a:xfrm>
          <a:prstGeom prst="rect">
            <a:avLst/>
          </a:prstGeom>
        </p:spPr>
      </p:pic>
    </p:spTree>
    <p:extLst>
      <p:ext uri="{BB962C8B-B14F-4D97-AF65-F5344CB8AC3E}">
        <p14:creationId xmlns:p14="http://schemas.microsoft.com/office/powerpoint/2010/main" val="406370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352800"/>
            <a:ext cx="8229600" cy="2895600"/>
          </a:xfrm>
          <a:solidFill>
            <a:schemeClr val="bg1">
              <a:lumMod val="95000"/>
            </a:schemeClr>
          </a:solidFill>
        </p:spPr>
        <p:txBody>
          <a:bodyPr>
            <a:normAutofit/>
          </a:bodyPr>
          <a:lstStyle/>
          <a:p>
            <a:r>
              <a:rPr lang="en-US" sz="2400" dirty="0">
                <a:solidFill>
                  <a:prstClr val="black">
                    <a:lumMod val="75000"/>
                    <a:lumOff val="25000"/>
                  </a:prstClr>
                </a:solidFill>
              </a:rPr>
              <a:t> Large Linerboard Plant, Long time end user of ATRA-FLEX® Flexible Couplings for over 12 years. </a:t>
            </a:r>
            <a:endParaRPr lang="en-US" sz="2400" dirty="0">
              <a:solidFill>
                <a:schemeClr val="tx1">
                  <a:lumMod val="75000"/>
                  <a:lumOff val="25000"/>
                </a:schemeClr>
              </a:solidFill>
            </a:endParaRPr>
          </a:p>
          <a:p>
            <a:r>
              <a:rPr lang="en-US" sz="2400" dirty="0">
                <a:solidFill>
                  <a:schemeClr val="tx1">
                    <a:lumMod val="75000"/>
                    <a:lumOff val="25000"/>
                  </a:schemeClr>
                </a:solidFill>
              </a:rPr>
              <a:t>Customer continues to save on timely and costly grid and gear maintenance and downtime expenses. </a:t>
            </a:r>
          </a:p>
          <a:p>
            <a:r>
              <a:rPr lang="en-US" sz="2400" dirty="0">
                <a:solidFill>
                  <a:schemeClr val="tx1">
                    <a:lumMod val="75000"/>
                    <a:lumOff val="25000"/>
                  </a:schemeClr>
                </a:solidFill>
              </a:rPr>
              <a:t>100’s of Grid and Gear Replacements at this plant with added benefits of corrosion resistant MeloniteTM Process.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1" y="874935"/>
            <a:ext cx="1905000" cy="648204"/>
          </a:xfrm>
          <a:prstGeom prst="rect">
            <a:avLst/>
          </a:prstGeom>
        </p:spPr>
      </p:pic>
      <p:sp>
        <p:nvSpPr>
          <p:cNvPr id="5" name="Rectangle 4"/>
          <p:cNvSpPr/>
          <p:nvPr/>
        </p:nvSpPr>
        <p:spPr>
          <a:xfrm>
            <a:off x="304800" y="1524971"/>
            <a:ext cx="5148938" cy="1569616"/>
          </a:xfrm>
          <a:prstGeom prst="rect">
            <a:avLst/>
          </a:prstGeom>
        </p:spPr>
        <p:txBody>
          <a:bodyPr wrap="square" lIns="91397" tIns="45698" rIns="91397" bIns="45698">
            <a:spAutoFit/>
          </a:bodyPr>
          <a:lstStyle/>
          <a:p>
            <a:r>
              <a:rPr lang="en-US" sz="2400" dirty="0">
                <a:solidFill>
                  <a:srgbClr val="0070C0"/>
                </a:solidFill>
                <a:ea typeface="+mj-ea"/>
                <a:cs typeface="+mj-cs"/>
              </a:rPr>
              <a:t>Long term ATRA-FLEX®  customer at Large Linerboard plant  in Valdosta, GA  Standardizes on ATRA-FLEX with corrosion resistant Melonite Process  </a:t>
            </a:r>
            <a:endParaRPr lang="en-US" sz="2400" dirty="0"/>
          </a:p>
        </p:txBody>
      </p:sp>
      <p:sp>
        <p:nvSpPr>
          <p:cNvPr id="6" name="TextBox 5"/>
          <p:cNvSpPr txBox="1"/>
          <p:nvPr/>
        </p:nvSpPr>
        <p:spPr>
          <a:xfrm>
            <a:off x="838200" y="304802"/>
            <a:ext cx="7924800" cy="707842"/>
          </a:xfrm>
          <a:prstGeom prst="rect">
            <a:avLst/>
          </a:prstGeom>
          <a:noFill/>
        </p:spPr>
        <p:txBody>
          <a:bodyPr wrap="square" lIns="91397" tIns="45698" rIns="91397" bIns="45698" rtlCol="0">
            <a:spAutoFit/>
          </a:bodyPr>
          <a:lstStyle/>
          <a:p>
            <a:r>
              <a:rPr lang="en-US" sz="2000" b="1" i="1" cap="all" dirty="0">
                <a:solidFill>
                  <a:srgbClr val="C00000"/>
                </a:solidFill>
              </a:rPr>
              <a:t>Vernon Brackett, V.E. Brackett Co. Fayetteville, GA Independent Sales Representative for Atra-Flex couplings for over 20 years .  </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866" y="1018213"/>
            <a:ext cx="3120139" cy="2228671"/>
          </a:xfrm>
          <a:prstGeom prst="rect">
            <a:avLst/>
          </a:prstGeom>
        </p:spPr>
      </p:pic>
    </p:spTree>
    <p:extLst>
      <p:ext uri="{BB962C8B-B14F-4D97-AF65-F5344CB8AC3E}">
        <p14:creationId xmlns:p14="http://schemas.microsoft.com/office/powerpoint/2010/main" val="266671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988"/>
            <a:ext cx="7620000" cy="1039427"/>
          </a:xfrm>
        </p:spPr>
        <p:txBody>
          <a:bodyPr>
            <a:normAutofit/>
          </a:bodyPr>
          <a:lstStyle/>
          <a:p>
            <a:r>
              <a:rPr lang="en-US" sz="2400" dirty="0">
                <a:solidFill>
                  <a:srgbClr val="0070C0"/>
                </a:solidFill>
              </a:rPr>
              <a:t>Successful Grid and Gear Replacement Reference </a:t>
            </a:r>
          </a:p>
        </p:txBody>
      </p:sp>
      <p:sp>
        <p:nvSpPr>
          <p:cNvPr id="3" name="Content Placeholder 2"/>
          <p:cNvSpPr>
            <a:spLocks noGrp="1"/>
          </p:cNvSpPr>
          <p:nvPr>
            <p:ph idx="1"/>
          </p:nvPr>
        </p:nvSpPr>
        <p:spPr>
          <a:xfrm>
            <a:off x="306452" y="1676400"/>
            <a:ext cx="8380353" cy="4953000"/>
          </a:xfrm>
          <a:solidFill>
            <a:schemeClr val="bg1">
              <a:lumMod val="95000"/>
            </a:schemeClr>
          </a:solidFill>
        </p:spPr>
        <p:txBody>
          <a:bodyPr>
            <a:noAutofit/>
          </a:bodyPr>
          <a:lstStyle/>
          <a:p>
            <a:pPr marL="114248" indent="0">
              <a:buNone/>
            </a:pPr>
            <a:r>
              <a:rPr lang="en-US" sz="1600" cap="all" dirty="0">
                <a:solidFill>
                  <a:srgbClr val="C00000"/>
                </a:solidFill>
                <a:latin typeface="Calibri"/>
                <a:ea typeface="+mj-ea"/>
                <a:cs typeface="+mj-cs"/>
              </a:rPr>
              <a:t> </a:t>
            </a:r>
            <a:r>
              <a:rPr lang="en-US" sz="1600" cap="all" dirty="0">
                <a:solidFill>
                  <a:srgbClr val="063478"/>
                </a:solidFill>
                <a:latin typeface="Calibri"/>
                <a:ea typeface="+mj-ea"/>
                <a:cs typeface="+mj-cs"/>
              </a:rPr>
              <a:t/>
            </a:r>
            <a:br>
              <a:rPr lang="en-US" sz="1600" cap="all" dirty="0">
                <a:solidFill>
                  <a:srgbClr val="063478"/>
                </a:solidFill>
                <a:latin typeface="Calibri"/>
                <a:ea typeface="+mj-ea"/>
                <a:cs typeface="+mj-cs"/>
              </a:rPr>
            </a:br>
            <a:r>
              <a:rPr lang="en-US" sz="1600" cap="all" dirty="0">
                <a:solidFill>
                  <a:srgbClr val="3F3F3F"/>
                </a:solidFill>
                <a:latin typeface="Calibri"/>
                <a:ea typeface="+mj-ea"/>
                <a:cs typeface="+mj-cs"/>
              </a:rPr>
              <a:t>I can tell you that 90% of the applications that we converted to ATRA-FLEX M-Series at this large linerboard plant were Falk gear couplings. At this plant they were fed up with the maintenance involved with maintaining the HUNDREDS of Falk gear (and grid) couplings that were in place back in 2005. They would have a couple maintenance guys spending all day during their planned outages disassembling, cleaning and re-lubricating each gear coupling. By upgrading to our M-Series, they could now inspect our inserts in a matter of just minutes per application. If insert replacement was necessary, it would take just a fraction of the time it would have taken if the Falk gear coupling was still being used. Our M-Series would also allow a weak link in the system that was previously missing. A Falk gear coupling will often provide MANY times the amount of torque transmission than necessary in any given application. In the event of an equipment lock up, the gear coupling will not be the weakest link…leaving much more expensive pieces of equipment vulnerable to damage or destruction. Because of this, it is very important not to replace a Falk gear coupling simply by a part number cross-reference. It is important to gather all of the application specific data, such as input HP, shaft sizes, output torque requirement (if available), duty cycle, ambient temp…etc….so as to make sure the right Atra-Flex coupling is sized for your application. </a:t>
            </a:r>
            <a:r>
              <a:rPr lang="en-US" sz="1400" cap="all" dirty="0">
                <a:solidFill>
                  <a:srgbClr val="000000"/>
                </a:solidFill>
                <a:latin typeface="Calibri"/>
                <a:ea typeface="+mj-ea"/>
                <a:cs typeface="+mj-cs"/>
              </a:rPr>
              <a:t/>
            </a:r>
            <a:br>
              <a:rPr lang="en-US" sz="1400" cap="all" dirty="0">
                <a:solidFill>
                  <a:srgbClr val="000000"/>
                </a:solidFill>
                <a:latin typeface="Calibri"/>
                <a:ea typeface="+mj-ea"/>
                <a:cs typeface="+mj-cs"/>
              </a:rPr>
            </a:b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03702"/>
            <a:ext cx="1905544" cy="648389"/>
          </a:xfrm>
          <a:prstGeom prst="rect">
            <a:avLst/>
          </a:prstGeom>
        </p:spPr>
      </p:pic>
      <p:sp>
        <p:nvSpPr>
          <p:cNvPr id="6" name="TextBox 5"/>
          <p:cNvSpPr txBox="1"/>
          <p:nvPr/>
        </p:nvSpPr>
        <p:spPr>
          <a:xfrm>
            <a:off x="914400" y="1108831"/>
            <a:ext cx="6705600" cy="584731"/>
          </a:xfrm>
          <a:prstGeom prst="rect">
            <a:avLst/>
          </a:prstGeom>
          <a:noFill/>
        </p:spPr>
        <p:txBody>
          <a:bodyPr wrap="square" lIns="91397" tIns="45698" rIns="91397" bIns="45698" rtlCol="0">
            <a:spAutoFit/>
          </a:bodyPr>
          <a:lstStyle/>
          <a:p>
            <a:r>
              <a:rPr lang="en-US" sz="1600" b="1" i="1" cap="all" dirty="0">
                <a:solidFill>
                  <a:srgbClr val="C00000"/>
                </a:solidFill>
                <a:latin typeface="Calibri"/>
              </a:rPr>
              <a:t> Vernon Brackett, V.E. Brackett Co. Fayetteville, GA Independent Sales Representative for Atra-Flex couplings for over 20 years.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212" y="190500"/>
            <a:ext cx="1879600" cy="1409700"/>
          </a:xfrm>
          <a:prstGeom prst="rect">
            <a:avLst/>
          </a:prstGeom>
        </p:spPr>
      </p:pic>
    </p:spTree>
    <p:extLst>
      <p:ext uri="{BB962C8B-B14F-4D97-AF65-F5344CB8AC3E}">
        <p14:creationId xmlns:p14="http://schemas.microsoft.com/office/powerpoint/2010/main" val="165009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696" y="228605"/>
            <a:ext cx="4846504"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chemeClr val="accent1">
                    <a:lumMod val="75000"/>
                  </a:schemeClr>
                </a:solidFill>
              </a:rPr>
              <a:t>Millennium® “M” Series </a:t>
            </a:r>
            <a:r>
              <a:rPr lang="en-US" sz="2800" b="1" dirty="0" smtClean="0">
                <a:solidFill>
                  <a:schemeClr val="accent1">
                    <a:lumMod val="75000"/>
                  </a:schemeClr>
                </a:solidFill>
              </a:rPr>
              <a:t>Demo</a:t>
            </a:r>
            <a:endParaRPr lang="en-US" sz="2800" b="1" dirty="0">
              <a:solidFill>
                <a:schemeClr val="accent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376" y="4909853"/>
            <a:ext cx="2809916" cy="19564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195" y="4466912"/>
            <a:ext cx="1867849" cy="242415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295" y="4447635"/>
            <a:ext cx="1949887" cy="24186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0" y="1336089"/>
            <a:ext cx="2078790" cy="1876582"/>
          </a:xfrm>
          <a:prstGeom prst="rect">
            <a:avLst/>
          </a:prstGeom>
        </p:spPr>
      </p:pic>
      <p:sp>
        <p:nvSpPr>
          <p:cNvPr id="14" name="TextBox 13"/>
          <p:cNvSpPr txBox="1"/>
          <p:nvPr/>
        </p:nvSpPr>
        <p:spPr>
          <a:xfrm>
            <a:off x="182701" y="3238662"/>
            <a:ext cx="1782575" cy="369287"/>
          </a:xfrm>
          <a:prstGeom prst="rect">
            <a:avLst/>
          </a:prstGeom>
          <a:noFill/>
        </p:spPr>
        <p:txBody>
          <a:bodyPr wrap="square" lIns="91397" tIns="45698" rIns="91397" bIns="45698" rtlCol="0">
            <a:spAutoFit/>
          </a:bodyPr>
          <a:lstStyle/>
          <a:p>
            <a:r>
              <a:rPr lang="en-US" dirty="0" smtClean="0"/>
              <a:t>Original A Series </a:t>
            </a:r>
            <a:endParaRPr lang="en-US" dirty="0"/>
          </a:p>
        </p:txBody>
      </p:sp>
      <p:pic>
        <p:nvPicPr>
          <p:cNvPr id="2050" name="Picture 2" descr="C:\Users\lisa\Pictures\Product Images T,M,A Completes, Expanded and inserts\M2 Complete spac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4856" y="1337568"/>
            <a:ext cx="2500251" cy="18751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 y="4885063"/>
            <a:ext cx="2128375" cy="19812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6014" y="194906"/>
            <a:ext cx="1959429" cy="1551912"/>
          </a:xfrm>
          <a:prstGeom prst="rect">
            <a:avLst/>
          </a:prstGeom>
        </p:spPr>
      </p:pic>
      <p:sp>
        <p:nvSpPr>
          <p:cNvPr id="19" name="TextBox 18"/>
          <p:cNvSpPr txBox="1"/>
          <p:nvPr/>
        </p:nvSpPr>
        <p:spPr>
          <a:xfrm>
            <a:off x="7278359" y="1889254"/>
            <a:ext cx="1676400" cy="1477283"/>
          </a:xfrm>
          <a:prstGeom prst="rect">
            <a:avLst/>
          </a:prstGeom>
          <a:solidFill>
            <a:schemeClr val="bg1">
              <a:lumMod val="95000"/>
            </a:schemeClr>
          </a:solidFill>
        </p:spPr>
        <p:txBody>
          <a:bodyPr wrap="square" lIns="91397" tIns="45698" rIns="91397" bIns="45698" rtlCol="0">
            <a:spAutoFit/>
          </a:bodyPr>
          <a:lstStyle/>
          <a:p>
            <a:r>
              <a:rPr lang="en-US" dirty="0" smtClean="0"/>
              <a:t>Up to 16 inch shafts and can transmit up to 3,610,000 (in-lb) of torque </a:t>
            </a:r>
            <a:endParaRPr lang="en-US" dirty="0"/>
          </a:p>
        </p:txBody>
      </p:sp>
      <p:sp>
        <p:nvSpPr>
          <p:cNvPr id="21" name="TextBox 20"/>
          <p:cNvSpPr txBox="1"/>
          <p:nvPr/>
        </p:nvSpPr>
        <p:spPr>
          <a:xfrm>
            <a:off x="4953345" y="1893124"/>
            <a:ext cx="2200684" cy="1754282"/>
          </a:xfrm>
          <a:prstGeom prst="rect">
            <a:avLst/>
          </a:prstGeom>
          <a:solidFill>
            <a:schemeClr val="bg1">
              <a:lumMod val="95000"/>
            </a:schemeClr>
          </a:solidFill>
        </p:spPr>
        <p:txBody>
          <a:bodyPr wrap="square" lIns="91397" tIns="45698" rIns="91397" bIns="45698" rtlCol="0">
            <a:spAutoFit/>
          </a:bodyPr>
          <a:lstStyle/>
          <a:p>
            <a:r>
              <a:rPr lang="en-US" dirty="0" smtClean="0"/>
              <a:t>Curved teeth create more internal support of insert almost doubling your torque ratings from the A Series. </a:t>
            </a:r>
            <a:endParaRPr lang="en-US" dirty="0"/>
          </a:p>
        </p:txBody>
      </p:sp>
      <p:sp>
        <p:nvSpPr>
          <p:cNvPr id="22" name="TextBox 21"/>
          <p:cNvSpPr txBox="1"/>
          <p:nvPr/>
        </p:nvSpPr>
        <p:spPr>
          <a:xfrm>
            <a:off x="2400821" y="3261924"/>
            <a:ext cx="2288295" cy="369287"/>
          </a:xfrm>
          <a:prstGeom prst="rect">
            <a:avLst/>
          </a:prstGeom>
          <a:noFill/>
        </p:spPr>
        <p:txBody>
          <a:bodyPr wrap="square" lIns="91397" tIns="45698" rIns="91397" bIns="45698" rtlCol="0">
            <a:spAutoFit/>
          </a:bodyPr>
          <a:lstStyle/>
          <a:p>
            <a:r>
              <a:rPr lang="en-US" dirty="0" smtClean="0"/>
              <a:t>Millennial Series “M”  </a:t>
            </a:r>
            <a:endParaRPr lang="en-US" dirty="0"/>
          </a:p>
        </p:txBody>
      </p:sp>
      <p:sp>
        <p:nvSpPr>
          <p:cNvPr id="23" name="TextBox 22"/>
          <p:cNvSpPr txBox="1"/>
          <p:nvPr/>
        </p:nvSpPr>
        <p:spPr>
          <a:xfrm>
            <a:off x="54809" y="3676832"/>
            <a:ext cx="9113704" cy="646286"/>
          </a:xfrm>
          <a:prstGeom prst="rect">
            <a:avLst/>
          </a:prstGeom>
          <a:solidFill>
            <a:schemeClr val="bg1">
              <a:lumMod val="95000"/>
            </a:schemeClr>
          </a:solidFill>
        </p:spPr>
        <p:txBody>
          <a:bodyPr wrap="square" lIns="91397" tIns="45698" rIns="91397" bIns="45698" rtlCol="0">
            <a:spAutoFit/>
          </a:bodyPr>
          <a:lstStyle/>
          <a:p>
            <a:r>
              <a:rPr lang="en-US" b="1" dirty="0" smtClean="0">
                <a:solidFill>
                  <a:schemeClr val="accent1">
                    <a:lumMod val="75000"/>
                  </a:schemeClr>
                </a:solidFill>
              </a:rPr>
              <a:t>Replace in place coupling. No lubrication, no nuts or bolts, easy install and minutes to replace wrap style insert without having to move driver or driven equipment. </a:t>
            </a:r>
            <a:endParaRPr lang="en-US" b="1" dirty="0">
              <a:solidFill>
                <a:schemeClr val="accent1">
                  <a:lumMod val="75000"/>
                </a:schemeClr>
              </a:solidFill>
            </a:endParaRPr>
          </a:p>
        </p:txBody>
      </p:sp>
      <p:sp>
        <p:nvSpPr>
          <p:cNvPr id="24" name="TextBox 23"/>
          <p:cNvSpPr txBox="1"/>
          <p:nvPr/>
        </p:nvSpPr>
        <p:spPr>
          <a:xfrm>
            <a:off x="6897359" y="269494"/>
            <a:ext cx="2057400" cy="1477283"/>
          </a:xfrm>
          <a:prstGeom prst="rect">
            <a:avLst/>
          </a:prstGeom>
          <a:noFill/>
        </p:spPr>
        <p:txBody>
          <a:bodyPr wrap="square" lIns="91397" tIns="45698" rIns="91397" bIns="45698" rtlCol="0">
            <a:spAutoFit/>
          </a:bodyPr>
          <a:lstStyle/>
          <a:p>
            <a:r>
              <a:rPr lang="en-US" dirty="0" smtClean="0"/>
              <a:t>New and improved design can handle larger applications than other elastomeric styles </a:t>
            </a:r>
            <a:endParaRPr lang="en-US" dirty="0"/>
          </a:p>
        </p:txBody>
      </p:sp>
      <p:sp>
        <p:nvSpPr>
          <p:cNvPr id="25" name="TextBox 24"/>
          <p:cNvSpPr txBox="1"/>
          <p:nvPr/>
        </p:nvSpPr>
        <p:spPr>
          <a:xfrm>
            <a:off x="302963" y="4387336"/>
            <a:ext cx="3983791" cy="369287"/>
          </a:xfrm>
          <a:prstGeom prst="rect">
            <a:avLst/>
          </a:prstGeom>
          <a:noFill/>
        </p:spPr>
        <p:txBody>
          <a:bodyPr wrap="square" lIns="91397" tIns="45698" rIns="91397" bIns="45698" rtlCol="0">
            <a:spAutoFit/>
          </a:bodyPr>
          <a:lstStyle/>
          <a:p>
            <a:r>
              <a:rPr lang="en-US" b="1" i="1" dirty="0" smtClean="0">
                <a:solidFill>
                  <a:schemeClr val="tx1">
                    <a:lumMod val="50000"/>
                    <a:lumOff val="50000"/>
                  </a:schemeClr>
                </a:solidFill>
              </a:rPr>
              <a:t>Replace Messy Grid and Gear Couplings </a:t>
            </a:r>
            <a:endParaRPr lang="en-US" b="1" i="1" dirty="0">
              <a:solidFill>
                <a:schemeClr val="tx1">
                  <a:lumMod val="50000"/>
                  <a:lumOff val="50000"/>
                </a:schemeClr>
              </a:solidFill>
            </a:endParaRPr>
          </a:p>
        </p:txBody>
      </p:sp>
    </p:spTree>
    <p:extLst>
      <p:ext uri="{BB962C8B-B14F-4D97-AF65-F5344CB8AC3E}">
        <p14:creationId xmlns:p14="http://schemas.microsoft.com/office/powerpoint/2010/main" val="258444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4600" y="1183374"/>
            <a:ext cx="6474532" cy="1404587"/>
          </a:xfrm>
          <a:solidFill>
            <a:schemeClr val="bg1">
              <a:lumMod val="95000"/>
            </a:schemeClr>
          </a:solidFill>
        </p:spPr>
        <p:txBody>
          <a:bodyPr>
            <a:noAutofit/>
          </a:bodyPr>
          <a:lstStyle/>
          <a:p>
            <a:r>
              <a:rPr lang="en-US" sz="1800" b="1" dirty="0">
                <a:solidFill>
                  <a:schemeClr val="tx1">
                    <a:lumMod val="75000"/>
                    <a:lumOff val="25000"/>
                  </a:schemeClr>
                </a:solidFill>
              </a:rPr>
              <a:t>Where most elastomeric couplings fall short, ATRA-FLEX continues to handle your most demanding applications. Custom Designs and drawings is a niche we have been respected for in the industry for over 39 years.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 y="2824469"/>
            <a:ext cx="5378068" cy="40335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824449"/>
            <a:ext cx="2718136" cy="40473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5" y="712"/>
            <a:ext cx="4099947" cy="1182642"/>
          </a:xfrm>
          <a:prstGeom prst="rect">
            <a:avLst/>
          </a:prstGeom>
        </p:spPr>
      </p:pic>
      <p:pic>
        <p:nvPicPr>
          <p:cNvPr id="8" name="Picture 4" descr="C:\Users\lisa\Pictures\SHOP and Production\Big-Ass-Shaft-_2_.DPI_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713"/>
            <a:ext cx="2360364" cy="38380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295" y="2824449"/>
            <a:ext cx="1676400" cy="2235200"/>
          </a:xfrm>
          <a:prstGeom prst="rect">
            <a:avLst/>
          </a:prstGeom>
        </p:spPr>
      </p:pic>
      <p:pic>
        <p:nvPicPr>
          <p:cNvPr id="9" name="Picture 2" descr="C:\Users\lisa\Pictures\Applications and product images\IMage-of-floating-jackshaft.DPI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6" y="5181600"/>
            <a:ext cx="257004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046" y="16626"/>
            <a:ext cx="1394971" cy="115085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2328" y="10058"/>
            <a:ext cx="1171360" cy="1143000"/>
          </a:xfrm>
          <a:prstGeom prst="rect">
            <a:avLst/>
          </a:prstGeom>
        </p:spPr>
      </p:pic>
      <p:pic>
        <p:nvPicPr>
          <p:cNvPr id="11" name="Picture 2" descr="C:\Users\lisa\Pictures\LOGOS\image of Solid Works and hands at des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508314" y="4958738"/>
            <a:ext cx="1635705" cy="191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7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641" y="180865"/>
            <a:ext cx="6706116" cy="613407"/>
          </a:xfrm>
        </p:spPr>
        <p:txBody>
          <a:bodyPr>
            <a:normAutofit/>
          </a:bodyPr>
          <a:lstStyle/>
          <a:p>
            <a:r>
              <a:rPr lang="en-US" sz="2800" b="1" dirty="0">
                <a:solidFill>
                  <a:schemeClr val="accent1">
                    <a:lumMod val="75000"/>
                  </a:schemeClr>
                </a:solidFill>
              </a:rPr>
              <a:t>Standard Inventory Readily Available  </a:t>
            </a:r>
          </a:p>
        </p:txBody>
      </p:sp>
      <p:pic>
        <p:nvPicPr>
          <p:cNvPr id="4" name="Picture 2" descr="C:\Users\lisa\Pictures\Product Images T,M,A Completes, Expanded and inserts\inventory imag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37" y="4355335"/>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952" y="2242408"/>
            <a:ext cx="1516426" cy="24791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542" y="4636227"/>
            <a:ext cx="2999292" cy="224946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038" y="2242395"/>
            <a:ext cx="1653047" cy="220406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098" y="4721528"/>
            <a:ext cx="2857381" cy="214303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59" y="2242395"/>
            <a:ext cx="1680037" cy="142319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720" y="2939302"/>
            <a:ext cx="1352550" cy="18034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6600" y="3028522"/>
            <a:ext cx="1371600" cy="1714195"/>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8828" y="2261397"/>
            <a:ext cx="1621895" cy="1693151"/>
          </a:xfrm>
          <a:prstGeom prst="rect">
            <a:avLst/>
          </a:prstGeom>
        </p:spPr>
      </p:pic>
      <p:sp>
        <p:nvSpPr>
          <p:cNvPr id="16" name="TextBox 15"/>
          <p:cNvSpPr txBox="1"/>
          <p:nvPr/>
        </p:nvSpPr>
        <p:spPr>
          <a:xfrm>
            <a:off x="694521" y="797624"/>
            <a:ext cx="7239000" cy="646286"/>
          </a:xfrm>
          <a:prstGeom prst="rect">
            <a:avLst/>
          </a:prstGeom>
          <a:noFill/>
        </p:spPr>
        <p:txBody>
          <a:bodyPr wrap="square" lIns="91397" tIns="45698" rIns="91397" bIns="45698" rtlCol="0">
            <a:spAutoFit/>
          </a:bodyPr>
          <a:lstStyle/>
          <a:p>
            <a:pPr marL="285616" indent="-285616">
              <a:buFont typeface="Arial" panose="020B0604020202020204" pitchFamily="34" charset="0"/>
              <a:buChar char="•"/>
            </a:pPr>
            <a:r>
              <a:rPr lang="en-US" dirty="0" smtClean="0"/>
              <a:t>All ATRA-FLEX couplings are manufactured in Santa Ana, CA – standard Inventory ready to hip same day</a:t>
            </a:r>
            <a:endParaRPr lang="en-US" dirty="0"/>
          </a:p>
        </p:txBody>
      </p:sp>
      <p:sp>
        <p:nvSpPr>
          <p:cNvPr id="17" name="TextBox 16"/>
          <p:cNvSpPr txBox="1"/>
          <p:nvPr/>
        </p:nvSpPr>
        <p:spPr>
          <a:xfrm>
            <a:off x="694521" y="1443956"/>
            <a:ext cx="7848600" cy="646286"/>
          </a:xfrm>
          <a:prstGeom prst="rect">
            <a:avLst/>
          </a:prstGeom>
          <a:noFill/>
        </p:spPr>
        <p:txBody>
          <a:bodyPr wrap="square" lIns="91397" tIns="45698" rIns="91397" bIns="45698" rtlCol="0">
            <a:spAutoFit/>
          </a:bodyPr>
          <a:lstStyle/>
          <a:p>
            <a:pPr marL="285616" indent="-285616">
              <a:buFont typeface="Arial" panose="020B0604020202020204" pitchFamily="34" charset="0"/>
              <a:buChar char="•"/>
            </a:pPr>
            <a:r>
              <a:rPr lang="en-US" dirty="0" smtClean="0"/>
              <a:t>Additional A and M series Inventory supplied in Fayetteville, GA for rush East Coast Orders.  </a:t>
            </a:r>
            <a:endParaRPr lang="en-US" dirty="0"/>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3285" y="73720"/>
            <a:ext cx="1483723" cy="1447800"/>
          </a:xfrm>
          <a:prstGeom prst="rect">
            <a:avLst/>
          </a:prstGeom>
        </p:spPr>
      </p:pic>
    </p:spTree>
    <p:extLst>
      <p:ext uri="{BB962C8B-B14F-4D97-AF65-F5344CB8AC3E}">
        <p14:creationId xmlns:p14="http://schemas.microsoft.com/office/powerpoint/2010/main" val="174513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39" y="535510"/>
            <a:ext cx="8229600" cy="836097"/>
          </a:xfrm>
          <a:solidFill>
            <a:schemeClr val="bg1">
              <a:lumMod val="95000"/>
            </a:schemeClr>
          </a:solidFill>
        </p:spPr>
        <p:txBody>
          <a:bodyPr>
            <a:normAutofit/>
          </a:bodyPr>
          <a:lstStyle/>
          <a:p>
            <a:r>
              <a:rPr lang="en-US" sz="2400" b="1" dirty="0">
                <a:solidFill>
                  <a:schemeClr val="accent1"/>
                </a:solidFill>
              </a:rPr>
              <a:t>Providing Coupling Solutions and Exceptional Customer Service  Since 1980 </a:t>
            </a:r>
          </a:p>
        </p:txBody>
      </p:sp>
      <p:sp>
        <p:nvSpPr>
          <p:cNvPr id="3" name="Content Placeholder 2"/>
          <p:cNvSpPr>
            <a:spLocks noGrp="1"/>
          </p:cNvSpPr>
          <p:nvPr>
            <p:ph idx="1"/>
          </p:nvPr>
        </p:nvSpPr>
        <p:spPr>
          <a:xfrm>
            <a:off x="381000" y="1490902"/>
            <a:ext cx="3352800" cy="4525963"/>
          </a:xfrm>
          <a:solidFill>
            <a:schemeClr val="bg1">
              <a:lumMod val="95000"/>
            </a:schemeClr>
          </a:solidFill>
        </p:spPr>
        <p:txBody>
          <a:bodyPr>
            <a:normAutofit fontScale="85000" lnSpcReduction="20000"/>
          </a:bodyPr>
          <a:lstStyle/>
          <a:p>
            <a:pPr lvl="0">
              <a:buFont typeface="Arial"/>
              <a:buChar char="•"/>
            </a:pPr>
            <a:r>
              <a:rPr lang="en-US" sz="2400" b="1" dirty="0">
                <a:solidFill>
                  <a:schemeClr val="tx1">
                    <a:lumMod val="65000"/>
                    <a:lumOff val="35000"/>
                  </a:schemeClr>
                </a:solidFill>
              </a:rPr>
              <a:t>Pulp and Paper</a:t>
            </a:r>
          </a:p>
          <a:p>
            <a:pPr lvl="0">
              <a:buFont typeface="Arial"/>
              <a:buChar char="•"/>
            </a:pPr>
            <a:r>
              <a:rPr lang="en-US" sz="2400" b="1" dirty="0">
                <a:solidFill>
                  <a:schemeClr val="tx1">
                    <a:lumMod val="65000"/>
                    <a:lumOff val="35000"/>
                  </a:schemeClr>
                </a:solidFill>
              </a:rPr>
              <a:t>Forestry </a:t>
            </a:r>
          </a:p>
          <a:p>
            <a:pPr lvl="0">
              <a:buFont typeface="Arial"/>
              <a:buChar char="•"/>
            </a:pPr>
            <a:r>
              <a:rPr lang="en-US" sz="2400" b="1" dirty="0">
                <a:solidFill>
                  <a:schemeClr val="tx1">
                    <a:lumMod val="65000"/>
                    <a:lumOff val="35000"/>
                  </a:schemeClr>
                </a:solidFill>
              </a:rPr>
              <a:t>Steel Mills</a:t>
            </a:r>
          </a:p>
          <a:p>
            <a:pPr lvl="0">
              <a:buFont typeface="Arial"/>
              <a:buChar char="•"/>
            </a:pPr>
            <a:r>
              <a:rPr lang="en-US" sz="2400" b="1" dirty="0">
                <a:solidFill>
                  <a:schemeClr val="tx1">
                    <a:lumMod val="65000"/>
                    <a:lumOff val="35000"/>
                  </a:schemeClr>
                </a:solidFill>
              </a:rPr>
              <a:t>Dredging</a:t>
            </a:r>
          </a:p>
          <a:p>
            <a:pPr lvl="0">
              <a:buFont typeface="Arial"/>
              <a:buChar char="•"/>
            </a:pPr>
            <a:r>
              <a:rPr lang="en-US" sz="2400" b="1" dirty="0">
                <a:solidFill>
                  <a:schemeClr val="tx1">
                    <a:lumMod val="65000"/>
                    <a:lumOff val="35000"/>
                  </a:schemeClr>
                </a:solidFill>
              </a:rPr>
              <a:t>Food and Processing</a:t>
            </a:r>
          </a:p>
          <a:p>
            <a:pPr lvl="0">
              <a:buFont typeface="Arial"/>
              <a:buChar char="•"/>
            </a:pPr>
            <a:r>
              <a:rPr lang="en-US" sz="2400" b="1" dirty="0">
                <a:solidFill>
                  <a:schemeClr val="tx1">
                    <a:lumMod val="65000"/>
                    <a:lumOff val="35000"/>
                  </a:schemeClr>
                </a:solidFill>
              </a:rPr>
              <a:t>Oil and Gas</a:t>
            </a:r>
          </a:p>
          <a:p>
            <a:pPr lvl="0">
              <a:buFont typeface="Arial"/>
              <a:buChar char="•"/>
            </a:pPr>
            <a:r>
              <a:rPr lang="en-US" sz="2400" b="1" dirty="0">
                <a:solidFill>
                  <a:schemeClr val="tx1">
                    <a:lumMod val="65000"/>
                    <a:lumOff val="35000"/>
                  </a:schemeClr>
                </a:solidFill>
              </a:rPr>
              <a:t>Mining</a:t>
            </a:r>
          </a:p>
          <a:p>
            <a:pPr lvl="0">
              <a:buFont typeface="Arial"/>
              <a:buChar char="•"/>
            </a:pPr>
            <a:r>
              <a:rPr lang="en-US" sz="2400" b="1" dirty="0">
                <a:solidFill>
                  <a:schemeClr val="tx1">
                    <a:lumMod val="65000"/>
                    <a:lumOff val="35000"/>
                  </a:schemeClr>
                </a:solidFill>
              </a:rPr>
              <a:t>Phosphate Mines </a:t>
            </a:r>
          </a:p>
          <a:p>
            <a:pPr lvl="0">
              <a:buFont typeface="Arial"/>
              <a:buChar char="•"/>
            </a:pPr>
            <a:r>
              <a:rPr lang="en-US" sz="2400" b="1" dirty="0">
                <a:solidFill>
                  <a:schemeClr val="tx1">
                    <a:lumMod val="65000"/>
                    <a:lumOff val="35000"/>
                  </a:schemeClr>
                </a:solidFill>
              </a:rPr>
              <a:t>Cement / Aggregate </a:t>
            </a:r>
          </a:p>
          <a:p>
            <a:pPr lvl="0">
              <a:buFont typeface="Arial"/>
              <a:buChar char="•"/>
            </a:pPr>
            <a:r>
              <a:rPr lang="en-US" sz="2400" b="1" dirty="0">
                <a:solidFill>
                  <a:schemeClr val="tx1">
                    <a:lumMod val="65000"/>
                    <a:lumOff val="35000"/>
                  </a:schemeClr>
                </a:solidFill>
              </a:rPr>
              <a:t>Marine</a:t>
            </a:r>
          </a:p>
          <a:p>
            <a:pPr lvl="0">
              <a:buFont typeface="Arial"/>
              <a:buChar char="•"/>
            </a:pPr>
            <a:r>
              <a:rPr lang="en-US" sz="2400" b="1" dirty="0">
                <a:solidFill>
                  <a:schemeClr val="tx1">
                    <a:lumMod val="65000"/>
                    <a:lumOff val="35000"/>
                  </a:schemeClr>
                </a:solidFill>
              </a:rPr>
              <a:t>Chemical</a:t>
            </a:r>
          </a:p>
          <a:p>
            <a:pPr lvl="0">
              <a:buFont typeface="Arial"/>
              <a:buChar char="•"/>
            </a:pPr>
            <a:r>
              <a:rPr lang="en-US" sz="2400" b="1" dirty="0">
                <a:solidFill>
                  <a:schemeClr val="tx1">
                    <a:lumMod val="65000"/>
                    <a:lumOff val="35000"/>
                  </a:schemeClr>
                </a:solidFill>
              </a:rPr>
              <a:t>Pump Systems</a:t>
            </a:r>
          </a:p>
          <a:p>
            <a:pPr lvl="0">
              <a:buFont typeface="Arial"/>
              <a:buChar char="•"/>
            </a:pPr>
            <a:r>
              <a:rPr lang="en-US" sz="2400" b="1" dirty="0">
                <a:solidFill>
                  <a:schemeClr val="tx1">
                    <a:lumMod val="65000"/>
                    <a:lumOff val="35000"/>
                  </a:schemeClr>
                </a:solidFill>
              </a:rPr>
              <a:t>Agriculture </a:t>
            </a:r>
          </a:p>
          <a:p>
            <a:pPr lvl="0">
              <a:buFont typeface="Arial"/>
              <a:buChar char="•"/>
            </a:pPr>
            <a:r>
              <a:rPr lang="en-US" sz="2400" b="1" dirty="0">
                <a:solidFill>
                  <a:schemeClr val="tx1">
                    <a:lumMod val="65000"/>
                    <a:lumOff val="35000"/>
                  </a:schemeClr>
                </a:solidFill>
              </a:rPr>
              <a:t>Power Generation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4532" y="4699427"/>
            <a:ext cx="1907386" cy="1206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528" y="2141035"/>
            <a:ext cx="1239998" cy="11516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455" y="975353"/>
            <a:ext cx="1478322" cy="9855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244" y="4696209"/>
            <a:ext cx="1867916" cy="12556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245" y="2085609"/>
            <a:ext cx="1851593" cy="11945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3138" y="2089225"/>
            <a:ext cx="1456976" cy="120346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001" y="3382664"/>
            <a:ext cx="2054074" cy="115194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243" y="3369852"/>
            <a:ext cx="2329556" cy="116477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V="1">
            <a:off x="5690917" y="6079248"/>
            <a:ext cx="3211176" cy="76609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7401" y="971294"/>
            <a:ext cx="1541116" cy="989613"/>
          </a:xfrm>
          <a:prstGeom prst="rect">
            <a:avLst/>
          </a:prstGeom>
        </p:spPr>
      </p:pic>
      <p:sp>
        <p:nvSpPr>
          <p:cNvPr id="6" name="TextBox 5"/>
          <p:cNvSpPr txBox="1"/>
          <p:nvPr/>
        </p:nvSpPr>
        <p:spPr>
          <a:xfrm>
            <a:off x="152400" y="152401"/>
            <a:ext cx="2514600" cy="369287"/>
          </a:xfrm>
          <a:prstGeom prst="rect">
            <a:avLst/>
          </a:prstGeom>
          <a:noFill/>
        </p:spPr>
        <p:txBody>
          <a:bodyPr wrap="square" lIns="91397" tIns="45698" rIns="91397" bIns="45698" rtlCol="0">
            <a:spAutoFit/>
          </a:bodyPr>
          <a:lstStyle/>
          <a:p>
            <a:r>
              <a:rPr lang="en-US" b="1" dirty="0" smtClean="0"/>
              <a:t>Industries We Serve:  </a:t>
            </a:r>
            <a:endParaRPr lang="en-US" b="1" dirty="0"/>
          </a:p>
        </p:txBody>
      </p:sp>
    </p:spTree>
    <p:extLst>
      <p:ext uri="{BB962C8B-B14F-4D97-AF65-F5344CB8AC3E}">
        <p14:creationId xmlns:p14="http://schemas.microsoft.com/office/powerpoint/2010/main" val="14750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sa\Pictures\Company LOGOS\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85" y="1524019"/>
            <a:ext cx="8215168" cy="3420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1" y="200570"/>
            <a:ext cx="7543798" cy="1323395"/>
          </a:xfrm>
          <a:prstGeom prst="rect">
            <a:avLst/>
          </a:prstGeom>
          <a:solidFill>
            <a:schemeClr val="bg1">
              <a:lumMod val="95000"/>
            </a:schemeClr>
          </a:solidFill>
        </p:spPr>
        <p:txBody>
          <a:bodyPr wrap="square" lIns="91397" tIns="45698" rIns="91397" bIns="45698" rtlCol="0">
            <a:spAutoFit/>
          </a:bodyPr>
          <a:lstStyle/>
          <a:p>
            <a:r>
              <a:rPr lang="en-US" sz="2000" dirty="0">
                <a:solidFill>
                  <a:schemeClr val="accent1">
                    <a:lumMod val="75000"/>
                  </a:schemeClr>
                </a:solidFill>
              </a:rPr>
              <a:t>Over time equipment may change. Multiple Insert options depending  application and environment provides your customers the ability to make changes and potentially maintain their existing steel hubs saving customers on timely coupling change outs.</a:t>
            </a:r>
          </a:p>
        </p:txBody>
      </p:sp>
      <p:pic>
        <p:nvPicPr>
          <p:cNvPr id="4" name="CE4A2255-7D7D-4187-A93C-D00259662F95" descr="C0B60DE8-3ADC-4F45-A6D6-EE84A80BB19A@atr-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572" y="5069702"/>
            <a:ext cx="1305033" cy="17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5042119"/>
            <a:ext cx="3200400" cy="1815837"/>
          </a:xfrm>
          <a:prstGeom prst="rect">
            <a:avLst/>
          </a:prstGeom>
          <a:solidFill>
            <a:schemeClr val="bg1">
              <a:lumMod val="95000"/>
            </a:schemeClr>
          </a:solidFill>
        </p:spPr>
        <p:txBody>
          <a:bodyPr wrap="square" lIns="91397" tIns="45698" rIns="91397" bIns="45698" rtlCol="0">
            <a:spAutoFit/>
          </a:bodyPr>
          <a:lstStyle/>
          <a:p>
            <a:r>
              <a:rPr lang="en-US" sz="1600" dirty="0">
                <a:solidFill>
                  <a:prstClr val="black"/>
                </a:solidFill>
              </a:rPr>
              <a:t>Our Standard yellow insert accommodates most applications. Always follow quick selection guides and follow torque ratings. Do not “bump” up into a higher torque insert unless specified by an ATRA-FLEX Specialist.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093594"/>
            <a:ext cx="2352567" cy="1764425"/>
          </a:xfrm>
          <a:prstGeom prst="rect">
            <a:avLst/>
          </a:prstGeom>
        </p:spPr>
      </p:pic>
      <p:sp>
        <p:nvSpPr>
          <p:cNvPr id="3" name="TextBox 2"/>
          <p:cNvSpPr txBox="1"/>
          <p:nvPr/>
        </p:nvSpPr>
        <p:spPr>
          <a:xfrm>
            <a:off x="3810000" y="5179029"/>
            <a:ext cx="1752600" cy="1569616"/>
          </a:xfrm>
          <a:prstGeom prst="rect">
            <a:avLst/>
          </a:prstGeom>
          <a:solidFill>
            <a:schemeClr val="bg1">
              <a:lumMod val="95000"/>
            </a:schemeClr>
          </a:solidFill>
        </p:spPr>
        <p:txBody>
          <a:bodyPr wrap="square" lIns="91397" tIns="45698" rIns="91397" bIns="45698" rtlCol="0">
            <a:spAutoFit/>
          </a:bodyPr>
          <a:lstStyle/>
          <a:p>
            <a:r>
              <a:rPr lang="en-US" sz="1600" dirty="0"/>
              <a:t>Inserts are high quality polyurethane which is extremely resistant to most chemicals.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623" y="4826875"/>
            <a:ext cx="662756" cy="533400"/>
          </a:xfrm>
          <a:prstGeom prst="rect">
            <a:avLst/>
          </a:prstGeom>
        </p:spPr>
      </p:pic>
    </p:spTree>
    <p:extLst>
      <p:ext uri="{BB962C8B-B14F-4D97-AF65-F5344CB8AC3E}">
        <p14:creationId xmlns:p14="http://schemas.microsoft.com/office/powerpoint/2010/main" val="682441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3" y="35805"/>
            <a:ext cx="4278585" cy="6828622"/>
          </a:xfrm>
          <a:prstGeom prst="rect">
            <a:avLst/>
          </a:prstGeom>
        </p:spPr>
      </p:pic>
      <p:sp>
        <p:nvSpPr>
          <p:cNvPr id="4" name="TextBox 3"/>
          <p:cNvSpPr txBox="1"/>
          <p:nvPr/>
        </p:nvSpPr>
        <p:spPr>
          <a:xfrm>
            <a:off x="4419619" y="1"/>
            <a:ext cx="4447223" cy="4900628"/>
          </a:xfrm>
          <a:prstGeom prst="rect">
            <a:avLst/>
          </a:prstGeom>
          <a:solidFill>
            <a:schemeClr val="bg1">
              <a:lumMod val="95000"/>
            </a:schemeClr>
          </a:solidFill>
        </p:spPr>
        <p:txBody>
          <a:bodyPr wrap="square" lIns="91397" tIns="45698" rIns="91397" bIns="45698" rtlCol="0">
            <a:spAutoFit/>
          </a:bodyPr>
          <a:lstStyle/>
          <a:p>
            <a:pPr>
              <a:lnSpc>
                <a:spcPct val="140000"/>
              </a:lnSpc>
              <a:spcAft>
                <a:spcPts val="120"/>
              </a:spcAft>
            </a:pPr>
            <a:r>
              <a:rPr lang="en-US" sz="2000" b="1" dirty="0">
                <a:solidFill>
                  <a:srgbClr val="0070C0"/>
                </a:solidFill>
                <a:latin typeface="Segoe UI Light"/>
                <a:ea typeface="Times New Roman"/>
                <a:cs typeface="Arial"/>
              </a:rPr>
              <a:t> </a:t>
            </a:r>
            <a:r>
              <a:rPr lang="en-US" b="1" i="1" dirty="0">
                <a:solidFill>
                  <a:schemeClr val="tx1">
                    <a:lumMod val="85000"/>
                    <a:lumOff val="15000"/>
                  </a:schemeClr>
                </a:solidFill>
                <a:latin typeface="Segoe UI Light"/>
                <a:ea typeface="Times New Roman"/>
                <a:cs typeface="Arial"/>
              </a:rPr>
              <a:t>ATRA-FLEX</a:t>
            </a:r>
            <a:r>
              <a:rPr lang="en-US" b="1" i="1" baseline="30000" dirty="0">
                <a:solidFill>
                  <a:schemeClr val="tx1">
                    <a:lumMod val="85000"/>
                    <a:lumOff val="15000"/>
                  </a:schemeClr>
                </a:solidFill>
                <a:latin typeface="Segoe UI Light"/>
                <a:ea typeface="Times New Roman"/>
                <a:cs typeface="Arial"/>
              </a:rPr>
              <a:t>® </a:t>
            </a:r>
            <a:r>
              <a:rPr lang="en-US" b="1" i="1" dirty="0">
                <a:solidFill>
                  <a:schemeClr val="tx1">
                    <a:lumMod val="85000"/>
                    <a:lumOff val="15000"/>
                  </a:schemeClr>
                </a:solidFill>
                <a:latin typeface="Segoe UI Light"/>
                <a:ea typeface="Times New Roman"/>
                <a:cs typeface="Arial"/>
              </a:rPr>
              <a:t>Melonite</a:t>
            </a:r>
            <a:r>
              <a:rPr lang="en-US" b="1" i="1" baseline="30000" dirty="0">
                <a:solidFill>
                  <a:schemeClr val="tx1">
                    <a:lumMod val="85000"/>
                    <a:lumOff val="15000"/>
                  </a:schemeClr>
                </a:solidFill>
                <a:latin typeface="Segoe UI Light"/>
                <a:ea typeface="Times New Roman"/>
                <a:cs typeface="Arial"/>
              </a:rPr>
              <a:t>TM </a:t>
            </a:r>
            <a:r>
              <a:rPr lang="en-US" b="1" i="1" dirty="0">
                <a:solidFill>
                  <a:schemeClr val="tx1">
                    <a:lumMod val="85000"/>
                    <a:lumOff val="15000"/>
                  </a:schemeClr>
                </a:solidFill>
                <a:latin typeface="Segoe UI Light"/>
                <a:ea typeface="Times New Roman"/>
                <a:cs typeface="Arial"/>
              </a:rPr>
              <a:t>  Process Option Provides Customers with a Significant Cost Savings Alternative to Stainless Steel </a:t>
            </a:r>
            <a:endParaRPr lang="en-US" b="1" i="1" dirty="0">
              <a:solidFill>
                <a:schemeClr val="tx1">
                  <a:lumMod val="85000"/>
                  <a:lumOff val="15000"/>
                </a:schemeClr>
              </a:solidFill>
              <a:ea typeface="Calibri"/>
              <a:cs typeface="Times New Roman"/>
            </a:endParaRP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Increased surface hardness  of carbon steel up to 57.6 RC  </a:t>
            </a:r>
            <a:r>
              <a:rPr lang="en-US" b="1" dirty="0" smtClean="0">
                <a:solidFill>
                  <a:schemeClr val="accent1">
                    <a:lumMod val="75000"/>
                  </a:schemeClr>
                </a:solidFill>
                <a:latin typeface="Segoe UI Light"/>
                <a:ea typeface="Times New Roman"/>
                <a:cs typeface="Arial"/>
              </a:rPr>
              <a:t>will extend life of hubs </a:t>
            </a: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Enhanced corrosion resistance for wet or damp environments </a:t>
            </a:r>
            <a:endParaRPr lang="en-US" b="1" dirty="0" smtClean="0">
              <a:solidFill>
                <a:schemeClr val="accent1">
                  <a:lumMod val="75000"/>
                </a:schemeClr>
              </a:solidFill>
              <a:latin typeface="Segoe UI Light"/>
              <a:ea typeface="Times New Roman"/>
              <a:cs typeface="Arial"/>
            </a:endParaRPr>
          </a:p>
          <a:p>
            <a:pPr marL="342739" indent="-342739">
              <a:lnSpc>
                <a:spcPct val="140000"/>
              </a:lnSpc>
              <a:spcAft>
                <a:spcPts val="120"/>
              </a:spcAft>
              <a:buFont typeface="Symbol"/>
              <a:buChar char=""/>
            </a:pPr>
            <a:r>
              <a:rPr lang="en-US" b="1" dirty="0" smtClean="0">
                <a:solidFill>
                  <a:schemeClr val="accent1">
                    <a:lumMod val="75000"/>
                  </a:schemeClr>
                </a:solidFill>
                <a:latin typeface="Segoe UI Light"/>
                <a:ea typeface="Times New Roman"/>
                <a:cs typeface="Arial"/>
              </a:rPr>
              <a:t>Great alternative for harsh chemical and wash-down areas                                 </a:t>
            </a:r>
            <a:endParaRPr lang="en-US" b="1" dirty="0">
              <a:solidFill>
                <a:schemeClr val="accent1">
                  <a:lumMod val="75000"/>
                </a:schemeClr>
              </a:solidFill>
              <a:ea typeface="Calibri"/>
              <a:cs typeface="Times New Roman"/>
            </a:endParaRP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Lower coefficient of </a:t>
            </a:r>
            <a:r>
              <a:rPr lang="en-US" b="1" dirty="0" smtClean="0">
                <a:solidFill>
                  <a:schemeClr val="accent1">
                    <a:lumMod val="75000"/>
                  </a:schemeClr>
                </a:solidFill>
                <a:latin typeface="Segoe UI Light"/>
                <a:ea typeface="Times New Roman"/>
                <a:cs typeface="Arial"/>
              </a:rPr>
              <a:t>friction and added lubricity extends life of insert </a:t>
            </a:r>
            <a:endParaRPr lang="en-US" b="1" dirty="0">
              <a:solidFill>
                <a:schemeClr val="accent1">
                  <a:lumMod val="75000"/>
                </a:schemeClr>
              </a:solidFill>
              <a:ea typeface="Calibri"/>
              <a:cs typeface="Times New Roman"/>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940" y="4840318"/>
            <a:ext cx="1404805" cy="20177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125" y="4839482"/>
            <a:ext cx="1447800" cy="9985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334" y="4840318"/>
            <a:ext cx="2066685" cy="201770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126" y="5715000"/>
            <a:ext cx="1447800" cy="1143000"/>
          </a:xfrm>
          <a:prstGeom prst="rect">
            <a:avLst/>
          </a:prstGeom>
        </p:spPr>
      </p:pic>
    </p:spTree>
    <p:extLst>
      <p:ext uri="{BB962C8B-B14F-4D97-AF65-F5344CB8AC3E}">
        <p14:creationId xmlns:p14="http://schemas.microsoft.com/office/powerpoint/2010/main" val="384490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19"/>
            <a:ext cx="8001000" cy="761999"/>
          </a:xfrm>
        </p:spPr>
        <p:txBody>
          <a:bodyPr>
            <a:normAutofit fontScale="90000"/>
          </a:bodyPr>
          <a:lstStyle/>
          <a:p>
            <a:pPr>
              <a:lnSpc>
                <a:spcPct val="115000"/>
              </a:lnSpc>
              <a:spcBef>
                <a:spcPts val="0"/>
              </a:spcBef>
              <a:spcAft>
                <a:spcPts val="1000"/>
              </a:spcAft>
            </a:pP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chemeClr val="accent1"/>
                </a:solidFill>
                <a:latin typeface="Candara" panose="020E0502030303020204" pitchFamily="34" charset="0"/>
                <a:ea typeface="Calibri"/>
                <a:cs typeface="Times New Roman"/>
              </a:rPr>
              <a:t>Labor cost that come with lengthy and troublesome Installations and repairs</a:t>
            </a: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3600" dirty="0">
                <a:ea typeface="Calibri"/>
                <a:cs typeface="Times New Roman"/>
              </a:rPr>
              <a:t/>
            </a:r>
            <a:br>
              <a:rPr lang="en-US" sz="3600" dirty="0">
                <a:ea typeface="Calibri"/>
                <a:cs typeface="Times New Roman"/>
              </a:rPr>
            </a:br>
            <a:endParaRPr lang="en-US" dirty="0"/>
          </a:p>
        </p:txBody>
      </p:sp>
      <p:pic>
        <p:nvPicPr>
          <p:cNvPr id="4" name="Content Placeholder 3" descr="C:\Users\lisa\Pictures\ATRA-FLEX Replacing Falk image.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85800" y="1204477"/>
            <a:ext cx="8001702" cy="4525963"/>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4572003"/>
            <a:ext cx="2584994" cy="2028371"/>
          </a:xfrm>
          <a:prstGeom prst="rect">
            <a:avLst/>
          </a:prstGeom>
        </p:spPr>
      </p:pic>
      <p:sp>
        <p:nvSpPr>
          <p:cNvPr id="6" name="TextBox 5"/>
          <p:cNvSpPr txBox="1"/>
          <p:nvPr/>
        </p:nvSpPr>
        <p:spPr>
          <a:xfrm>
            <a:off x="3048000" y="5715005"/>
            <a:ext cx="5562600" cy="1015618"/>
          </a:xfrm>
          <a:prstGeom prst="rect">
            <a:avLst/>
          </a:prstGeom>
          <a:noFill/>
        </p:spPr>
        <p:txBody>
          <a:bodyPr wrap="square" lIns="91397" tIns="45698" rIns="91397" bIns="45698" rtlCol="0">
            <a:spAutoFit/>
          </a:bodyPr>
          <a:lstStyle/>
          <a:p>
            <a:r>
              <a:rPr lang="en-US" sz="2000" b="1" dirty="0">
                <a:solidFill>
                  <a:schemeClr val="accent1">
                    <a:lumMod val="75000"/>
                  </a:schemeClr>
                </a:solidFill>
              </a:rPr>
              <a:t>ATRA-FLEX Flexible couplings have replaced many Grid and Gear couplings </a:t>
            </a:r>
            <a:r>
              <a:rPr lang="en-US" sz="2000" b="1" dirty="0" smtClean="0">
                <a:solidFill>
                  <a:schemeClr val="accent1">
                    <a:lumMod val="75000"/>
                  </a:schemeClr>
                </a:solidFill>
              </a:rPr>
              <a:t>saving </a:t>
            </a:r>
            <a:r>
              <a:rPr lang="en-US" sz="2000" b="1" dirty="0">
                <a:solidFill>
                  <a:schemeClr val="accent1">
                    <a:lumMod val="75000"/>
                  </a:schemeClr>
                </a:solidFill>
              </a:rPr>
              <a:t>customers downtime expenses </a:t>
            </a:r>
          </a:p>
        </p:txBody>
      </p:sp>
    </p:spTree>
    <p:extLst>
      <p:ext uri="{BB962C8B-B14F-4D97-AF65-F5344CB8AC3E}">
        <p14:creationId xmlns:p14="http://schemas.microsoft.com/office/powerpoint/2010/main" val="314963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70" y="76220"/>
            <a:ext cx="8413072" cy="1039427"/>
          </a:xfrm>
        </p:spPr>
        <p:txBody>
          <a:bodyPr>
            <a:normAutofit/>
          </a:bodyPr>
          <a:lstStyle/>
          <a:p>
            <a:r>
              <a:rPr lang="en-US" sz="2000" b="1" dirty="0">
                <a:solidFill>
                  <a:srgbClr val="0070C0"/>
                </a:solidFill>
              </a:rPr>
              <a:t>Easily REDUCE  the amount of  grid coupling MAINTENANCE by eliminating  grease points and lengthy repairs. Leave existing flange hubs and add an ATRA-FLEX drop out spacer coupling to increase UPTIME. </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08653"/>
            <a:ext cx="6934200" cy="559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257807"/>
            <a:ext cx="1143000" cy="646286"/>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2"/>
                </a:solidFill>
              </a:rPr>
              <a:t>**Page 7 in catalog</a:t>
            </a:r>
            <a:endParaRPr lang="en-US" dirty="0">
              <a:solidFill>
                <a:schemeClr val="tx2"/>
              </a:solidFill>
            </a:endParaRPr>
          </a:p>
        </p:txBody>
      </p:sp>
    </p:spTree>
    <p:extLst>
      <p:ext uri="{BB962C8B-B14F-4D97-AF65-F5344CB8AC3E}">
        <p14:creationId xmlns:p14="http://schemas.microsoft.com/office/powerpoint/2010/main" val="2406741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80286" y="1328638"/>
            <a:ext cx="4462562" cy="446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4625" y="152405"/>
            <a:ext cx="8719391" cy="830952"/>
          </a:xfrm>
          <a:prstGeom prst="rect">
            <a:avLst/>
          </a:prstGeom>
          <a:solidFill>
            <a:schemeClr val="bg1">
              <a:lumMod val="95000"/>
            </a:schemeClr>
          </a:solidFill>
        </p:spPr>
        <p:txBody>
          <a:bodyPr wrap="square" lIns="91397" tIns="45698" rIns="91397" bIns="45698" rtlCol="0">
            <a:spAutoFit/>
          </a:bodyPr>
          <a:lstStyle/>
          <a:p>
            <a:r>
              <a:rPr lang="en-US" sz="2400" b="1" dirty="0">
                <a:solidFill>
                  <a:schemeClr val="tx1">
                    <a:lumMod val="85000"/>
                    <a:lumOff val="15000"/>
                  </a:schemeClr>
                </a:solidFill>
              </a:rPr>
              <a:t>Where most elastomeric couplings fall short, ATRA-FLEX is capable of replacing your larger grid, gear and disc pack couplings.  </a:t>
            </a:r>
          </a:p>
        </p:txBody>
      </p:sp>
      <p:sp>
        <p:nvSpPr>
          <p:cNvPr id="5" name="TextBox 4"/>
          <p:cNvSpPr txBox="1"/>
          <p:nvPr/>
        </p:nvSpPr>
        <p:spPr>
          <a:xfrm>
            <a:off x="6825535" y="2971804"/>
            <a:ext cx="2230685"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Transmit up to 3,610,00 (in-lb) of torque and accommodate up to 20 inch shafts </a:t>
            </a:r>
            <a:endParaRPr lang="en-US" dirty="0">
              <a:solidFill>
                <a:schemeClr val="tx1">
                  <a:lumMod val="75000"/>
                  <a:lumOff val="25000"/>
                </a:schemeClr>
              </a:solidFill>
            </a:endParaRPr>
          </a:p>
        </p:txBody>
      </p:sp>
      <p:sp>
        <p:nvSpPr>
          <p:cNvPr id="6" name="TextBox 5"/>
          <p:cNvSpPr txBox="1"/>
          <p:nvPr/>
        </p:nvSpPr>
        <p:spPr>
          <a:xfrm>
            <a:off x="6796253" y="1371604"/>
            <a:ext cx="2289216"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More dampening   with less reactionary loads  will ensure longer equipment and bearing life </a:t>
            </a:r>
            <a:endParaRPr lang="en-US" dirty="0">
              <a:solidFill>
                <a:schemeClr val="tx1">
                  <a:lumMod val="75000"/>
                  <a:lumOff val="25000"/>
                </a:schemeClr>
              </a:solidFill>
            </a:endParaRPr>
          </a:p>
        </p:txBody>
      </p:sp>
      <p:sp>
        <p:nvSpPr>
          <p:cNvPr id="3" name="TextBox 2"/>
          <p:cNvSpPr txBox="1"/>
          <p:nvPr/>
        </p:nvSpPr>
        <p:spPr>
          <a:xfrm>
            <a:off x="76205" y="5257804"/>
            <a:ext cx="1920373"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Once inserts shears there is no metal to metal contact; no need to replace hubs</a:t>
            </a:r>
            <a:endParaRPr lang="en-US" dirty="0">
              <a:solidFill>
                <a:schemeClr val="tx1">
                  <a:lumMod val="75000"/>
                  <a:lumOff val="25000"/>
                </a:schemeClr>
              </a:solidFill>
            </a:endParaRPr>
          </a:p>
        </p:txBody>
      </p:sp>
      <p:sp>
        <p:nvSpPr>
          <p:cNvPr id="7" name="TextBox 6"/>
          <p:cNvSpPr txBox="1"/>
          <p:nvPr/>
        </p:nvSpPr>
        <p:spPr>
          <a:xfrm>
            <a:off x="56692" y="1371604"/>
            <a:ext cx="1939886" cy="375206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One of the easiest couplings on the market to install &amp; maintain. No </a:t>
            </a:r>
            <a:r>
              <a:rPr lang="en-US" dirty="0">
                <a:solidFill>
                  <a:schemeClr val="tx1">
                    <a:lumMod val="75000"/>
                    <a:lumOff val="25000"/>
                  </a:schemeClr>
                </a:solidFill>
              </a:rPr>
              <a:t>l</a:t>
            </a:r>
            <a:r>
              <a:rPr lang="en-US" dirty="0" smtClean="0">
                <a:solidFill>
                  <a:schemeClr val="tx1">
                    <a:lumMod val="75000"/>
                    <a:lumOff val="25000"/>
                  </a:schemeClr>
                </a:solidFill>
              </a:rPr>
              <a:t>ubrication needed. Replacement inserts take minutes to install vs. hours saving your customers on timely coupling repairs.   </a:t>
            </a:r>
            <a:endParaRPr lang="en-US" dirty="0">
              <a:solidFill>
                <a:schemeClr val="tx1">
                  <a:lumMod val="75000"/>
                  <a:lumOff val="25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5668323"/>
            <a:ext cx="4251134" cy="1226253"/>
          </a:xfrm>
          <a:prstGeom prst="rect">
            <a:avLst/>
          </a:prstGeom>
        </p:spPr>
      </p:pic>
      <p:sp>
        <p:nvSpPr>
          <p:cNvPr id="10" name="TextBox 9"/>
          <p:cNvSpPr txBox="1"/>
          <p:nvPr/>
        </p:nvSpPr>
        <p:spPr>
          <a:xfrm>
            <a:off x="6819899" y="4603254"/>
            <a:ext cx="2230684" cy="646286"/>
          </a:xfrm>
          <a:prstGeom prst="rect">
            <a:avLst/>
          </a:prstGeom>
          <a:solidFill>
            <a:schemeClr val="bg1">
              <a:lumMod val="95000"/>
            </a:schemeClr>
          </a:solidFill>
        </p:spPr>
        <p:txBody>
          <a:bodyPr wrap="square" lIns="91397" tIns="45698" rIns="91397" bIns="45698" rtlCol="0">
            <a:spAutoFit/>
          </a:bodyPr>
          <a:lstStyle/>
          <a:p>
            <a:r>
              <a:rPr lang="en-US" dirty="0" smtClean="0"/>
              <a:t> </a:t>
            </a:r>
            <a:r>
              <a:rPr lang="en-US" dirty="0"/>
              <a:t>S</a:t>
            </a:r>
            <a:r>
              <a:rPr lang="en-US" dirty="0" smtClean="0"/>
              <a:t>uccess on  VFD Applications </a:t>
            </a:r>
            <a:endParaRPr lang="en-US" dirty="0"/>
          </a:p>
        </p:txBody>
      </p:sp>
      <p:sp>
        <p:nvSpPr>
          <p:cNvPr id="11" name="TextBox 10"/>
          <p:cNvSpPr txBox="1"/>
          <p:nvPr/>
        </p:nvSpPr>
        <p:spPr>
          <a:xfrm>
            <a:off x="6825536" y="5791203"/>
            <a:ext cx="2225065" cy="923285"/>
          </a:xfrm>
          <a:prstGeom prst="rect">
            <a:avLst/>
          </a:prstGeom>
          <a:solidFill>
            <a:schemeClr val="bg1">
              <a:lumMod val="95000"/>
            </a:schemeClr>
          </a:solidFill>
        </p:spPr>
        <p:txBody>
          <a:bodyPr wrap="square" lIns="91397" tIns="45698" rIns="91397" bIns="45698" rtlCol="0">
            <a:spAutoFit/>
          </a:bodyPr>
          <a:lstStyle/>
          <a:p>
            <a:r>
              <a:rPr lang="en-US" dirty="0" smtClean="0"/>
              <a:t>Easy to standardize on; only replacement inserts to inventory </a:t>
            </a:r>
            <a:endParaRPr lang="en-US" dirty="0"/>
          </a:p>
        </p:txBody>
      </p:sp>
    </p:spTree>
    <p:extLst>
      <p:ext uri="{BB962C8B-B14F-4D97-AF65-F5344CB8AC3E}">
        <p14:creationId xmlns:p14="http://schemas.microsoft.com/office/powerpoint/2010/main" val="368894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2" y="1219206"/>
            <a:ext cx="4686758" cy="891057"/>
          </a:xfrm>
          <a:solidFill>
            <a:schemeClr val="bg1">
              <a:lumMod val="95000"/>
            </a:schemeClr>
          </a:solidFill>
        </p:spPr>
        <p:txBody>
          <a:bodyPr>
            <a:noAutofit/>
          </a:bodyPr>
          <a:lstStyle/>
          <a:p>
            <a:r>
              <a:rPr lang="en-US" sz="2400" dirty="0">
                <a:solidFill>
                  <a:schemeClr val="accent1">
                    <a:lumMod val="75000"/>
                  </a:schemeClr>
                </a:solidFill>
              </a:rPr>
              <a:t>T- FLEX® Demo</a:t>
            </a:r>
            <a:br>
              <a:rPr lang="en-US" sz="2400" dirty="0">
                <a:solidFill>
                  <a:schemeClr val="accent1">
                    <a:lumMod val="75000"/>
                  </a:schemeClr>
                </a:solidFill>
              </a:rPr>
            </a:br>
            <a:endParaRPr lang="en-US" sz="2400" dirty="0">
              <a:solidFill>
                <a:schemeClr val="accent1">
                  <a:lumMod val="75000"/>
                </a:schemeClr>
              </a:solidFill>
            </a:endParaRPr>
          </a:p>
        </p:txBody>
      </p:sp>
      <p:pic>
        <p:nvPicPr>
          <p:cNvPr id="4" name="Content Placeholder 3" descr="C:\Users\lisa\Pictures\Product Images T,M,A Completes, Expanded and inserts\T Series Spaced - Cop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 y="4471040"/>
            <a:ext cx="3888139" cy="2386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2" y="48235"/>
            <a:ext cx="1586086" cy="14521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849" y="48235"/>
            <a:ext cx="1656872" cy="15169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836" y="4104633"/>
            <a:ext cx="2590800" cy="2590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 y="2438400"/>
            <a:ext cx="2709333" cy="2032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5181601"/>
            <a:ext cx="2214912" cy="1646886"/>
          </a:xfrm>
          <a:prstGeom prst="rect">
            <a:avLst/>
          </a:prstGeom>
        </p:spPr>
      </p:pic>
      <p:sp>
        <p:nvSpPr>
          <p:cNvPr id="15" name="TextBox 14"/>
          <p:cNvSpPr txBox="1"/>
          <p:nvPr/>
        </p:nvSpPr>
        <p:spPr>
          <a:xfrm>
            <a:off x="2863355" y="2111194"/>
            <a:ext cx="3722099" cy="2003581"/>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buSzPts val="1000"/>
              <a:tabLst>
                <a:tab pos="456986" algn="l"/>
              </a:tabLst>
            </a:pPr>
            <a:r>
              <a:rPr lang="en-US" b="1" dirty="0">
                <a:solidFill>
                  <a:prstClr val="black">
                    <a:lumMod val="75000"/>
                    <a:lumOff val="25000"/>
                  </a:prstClr>
                </a:solidFill>
                <a:ea typeface="Times New Roman"/>
                <a:cs typeface="Times New Roman"/>
              </a:rPr>
              <a:t>Application Range </a:t>
            </a:r>
            <a:r>
              <a:rPr lang="en-US" dirty="0">
                <a:solidFill>
                  <a:prstClr val="black"/>
                </a:solidFill>
                <a:ea typeface="Times New Roman"/>
                <a:cs typeface="Times New Roman"/>
              </a:rPr>
              <a:t>T-Flex® coupling sizes available to transmit torque loads from 60 lb-in to over 1,570,000 lb-in with shaft capacities ranging from .375 to over 20.00 running from low rpm to over 18,000 rpm. </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5852" y="2059236"/>
            <a:ext cx="2368153" cy="20574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19159"/>
            <a:ext cx="3757670" cy="1083912"/>
          </a:xfrm>
          <a:prstGeom prst="rect">
            <a:avLst/>
          </a:prstGeom>
        </p:spPr>
      </p:pic>
    </p:spTree>
    <p:extLst>
      <p:ext uri="{BB962C8B-B14F-4D97-AF65-F5344CB8AC3E}">
        <p14:creationId xmlns:p14="http://schemas.microsoft.com/office/powerpoint/2010/main" val="412865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914400"/>
          </a:xfrm>
          <a:solidFill>
            <a:schemeClr val="bg1">
              <a:lumMod val="85000"/>
            </a:schemeClr>
          </a:solidFill>
        </p:spPr>
        <p:txBody>
          <a:bodyPr>
            <a:normAutofit/>
          </a:bodyPr>
          <a:lstStyle/>
          <a:p>
            <a:r>
              <a:rPr lang="en-US" sz="2400" dirty="0">
                <a:solidFill>
                  <a:srgbClr val="0070C0"/>
                </a:solidFill>
              </a:rPr>
              <a:t>With our wide variety of coupling styles  and custom designs  customers have relied and chosen to standardize on ATRA-FLEX®</a:t>
            </a:r>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2106334" y="1588349"/>
            <a:ext cx="2237066" cy="153502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56" y="1608967"/>
            <a:ext cx="1898046" cy="1503295"/>
          </a:xfrm>
          <a:prstGeom prst="rect">
            <a:avLst/>
          </a:prstGeom>
        </p:spPr>
      </p:pic>
      <p:sp>
        <p:nvSpPr>
          <p:cNvPr id="5" name="TextBox 4"/>
          <p:cNvSpPr txBox="1"/>
          <p:nvPr/>
        </p:nvSpPr>
        <p:spPr>
          <a:xfrm>
            <a:off x="407624" y="3107694"/>
            <a:ext cx="1371600" cy="338510"/>
          </a:xfrm>
          <a:prstGeom prst="rect">
            <a:avLst/>
          </a:prstGeom>
          <a:noFill/>
        </p:spPr>
        <p:txBody>
          <a:bodyPr wrap="square" lIns="91397" tIns="45698" rIns="91397" bIns="45698" rtlCol="0">
            <a:spAutoFit/>
          </a:bodyPr>
          <a:lstStyle/>
          <a:p>
            <a:r>
              <a:rPr lang="en-US" sz="1600" dirty="0"/>
              <a:t>Non spacer </a:t>
            </a:r>
          </a:p>
        </p:txBody>
      </p:sp>
      <p:sp>
        <p:nvSpPr>
          <p:cNvPr id="7" name="TextBox 6"/>
          <p:cNvSpPr txBox="1"/>
          <p:nvPr/>
        </p:nvSpPr>
        <p:spPr>
          <a:xfrm>
            <a:off x="2514600" y="3134242"/>
            <a:ext cx="1600200" cy="338510"/>
          </a:xfrm>
          <a:prstGeom prst="rect">
            <a:avLst/>
          </a:prstGeom>
          <a:noFill/>
        </p:spPr>
        <p:txBody>
          <a:bodyPr wrap="square" lIns="91397" tIns="45698" rIns="91397" bIns="45698" rtlCol="0">
            <a:spAutoFit/>
          </a:bodyPr>
          <a:lstStyle/>
          <a:p>
            <a:r>
              <a:rPr lang="en-US" sz="1600" dirty="0"/>
              <a:t>Spacer Couplings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6217" y="4066417"/>
            <a:ext cx="1670705" cy="1253029"/>
          </a:xfrm>
          <a:prstGeom prst="rect">
            <a:avLst/>
          </a:prstGeom>
        </p:spPr>
      </p:pic>
      <p:sp>
        <p:nvSpPr>
          <p:cNvPr id="11" name="TextBox 10"/>
          <p:cNvSpPr txBox="1"/>
          <p:nvPr/>
        </p:nvSpPr>
        <p:spPr>
          <a:xfrm>
            <a:off x="285665" y="5556053"/>
            <a:ext cx="1282407" cy="338510"/>
          </a:xfrm>
          <a:prstGeom prst="rect">
            <a:avLst/>
          </a:prstGeom>
          <a:noFill/>
        </p:spPr>
        <p:txBody>
          <a:bodyPr wrap="square" lIns="91397" tIns="45698" rIns="91397" bIns="45698" rtlCol="0">
            <a:spAutoFit/>
          </a:bodyPr>
          <a:lstStyle/>
          <a:p>
            <a:r>
              <a:rPr lang="en-US" sz="1600" dirty="0"/>
              <a:t>Brake Disc </a:t>
            </a:r>
          </a:p>
        </p:txBody>
      </p:sp>
      <p:pic>
        <p:nvPicPr>
          <p:cNvPr id="1026" name="Picture 2" descr="C:\Users\lisa\Pictures\NCSDennispics\IMG_8694.DPI_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6495" y="1557117"/>
            <a:ext cx="2074191" cy="15560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57348" y="3150787"/>
            <a:ext cx="2476500" cy="338510"/>
          </a:xfrm>
          <a:prstGeom prst="rect">
            <a:avLst/>
          </a:prstGeom>
          <a:noFill/>
        </p:spPr>
        <p:txBody>
          <a:bodyPr wrap="square" lIns="91397" tIns="45698" rIns="91397" bIns="45698" rtlCol="0">
            <a:spAutoFit/>
          </a:bodyPr>
          <a:lstStyle/>
          <a:p>
            <a:r>
              <a:rPr lang="en-US" sz="1600" dirty="0"/>
              <a:t>Limited End Float Couplings </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1" y="3838284"/>
            <a:ext cx="1660140" cy="1654952"/>
          </a:xfrm>
          <a:prstGeom prst="rect">
            <a:avLst/>
          </a:prstGeom>
        </p:spPr>
      </p:pic>
      <p:sp>
        <p:nvSpPr>
          <p:cNvPr id="13" name="TextBox 12"/>
          <p:cNvSpPr txBox="1"/>
          <p:nvPr/>
        </p:nvSpPr>
        <p:spPr>
          <a:xfrm>
            <a:off x="1899263" y="5508457"/>
            <a:ext cx="2830876" cy="1077174"/>
          </a:xfrm>
          <a:prstGeom prst="rect">
            <a:avLst/>
          </a:prstGeom>
          <a:noFill/>
        </p:spPr>
        <p:txBody>
          <a:bodyPr wrap="square" lIns="91397" tIns="45698" rIns="91397" bIns="45698" rtlCol="0">
            <a:spAutoFit/>
          </a:bodyPr>
          <a:lstStyle/>
          <a:p>
            <a:r>
              <a:rPr lang="en-US" sz="1600" dirty="0"/>
              <a:t>QD Bushings, external and internal taper lock bushings, split taper bushings,  Ringfeder and B-Lock locking devices</a:t>
            </a:r>
          </a:p>
        </p:txBody>
      </p:sp>
      <p:sp>
        <p:nvSpPr>
          <p:cNvPr id="15" name="TextBox 14"/>
          <p:cNvSpPr txBox="1"/>
          <p:nvPr/>
        </p:nvSpPr>
        <p:spPr>
          <a:xfrm>
            <a:off x="4644075" y="5556054"/>
            <a:ext cx="1900667" cy="338510"/>
          </a:xfrm>
          <a:prstGeom prst="rect">
            <a:avLst/>
          </a:prstGeom>
          <a:noFill/>
        </p:spPr>
        <p:txBody>
          <a:bodyPr wrap="square" lIns="91397" tIns="45698" rIns="91397" bIns="45698" rtlCol="0">
            <a:spAutoFit/>
          </a:bodyPr>
          <a:lstStyle/>
          <a:p>
            <a:r>
              <a:rPr lang="en-US" sz="1600" dirty="0"/>
              <a:t>Axial Slide Couplings </a:t>
            </a:r>
          </a:p>
        </p:txBody>
      </p:sp>
      <p:sp>
        <p:nvSpPr>
          <p:cNvPr id="18" name="TextBox 17"/>
          <p:cNvSpPr txBox="1"/>
          <p:nvPr/>
        </p:nvSpPr>
        <p:spPr>
          <a:xfrm>
            <a:off x="6821736" y="990609"/>
            <a:ext cx="2017464" cy="5441302"/>
          </a:xfrm>
          <a:prstGeom prst="rect">
            <a:avLst/>
          </a:prstGeom>
          <a:solidFill>
            <a:schemeClr val="bg1">
              <a:lumMod val="95000"/>
            </a:schemeClr>
          </a:solidFill>
        </p:spPr>
        <p:txBody>
          <a:bodyPr wrap="square" lIns="91397" tIns="45698" rIns="91397" bIns="45698" rtlCol="0">
            <a:spAutoFit/>
          </a:bodyPr>
          <a:lstStyle/>
          <a:p>
            <a:pPr marL="285616" indent="-285616">
              <a:buFont typeface="Arial" panose="020B0604020202020204" pitchFamily="34" charset="0"/>
              <a:buChar char="•"/>
            </a:pPr>
            <a:r>
              <a:rPr lang="en-US" sz="2000" dirty="0"/>
              <a:t>Brake Wheel </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 Flywheel</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Drop Out Spacers </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Floater bolt Coupling</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Floater bolt/snap ring couplings</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Custom designs </a:t>
            </a:r>
          </a:p>
          <a:p>
            <a:r>
              <a:rPr lang="en-US" dirty="0" smtClean="0"/>
              <a:t> </a:t>
            </a:r>
            <a:endParaRPr lang="en-US"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9390" y="3883528"/>
            <a:ext cx="2682878" cy="1609727"/>
          </a:xfrm>
          <a:prstGeom prst="rect">
            <a:avLst/>
          </a:prstGeom>
        </p:spPr>
      </p:pic>
    </p:spTree>
    <p:extLst>
      <p:ext uri="{BB962C8B-B14F-4D97-AF65-F5344CB8AC3E}">
        <p14:creationId xmlns:p14="http://schemas.microsoft.com/office/powerpoint/2010/main" val="2556369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146322"/>
            <a:ext cx="4040496" cy="3374480"/>
          </a:xfrm>
          <a:prstGeom prst="rect">
            <a:avLst/>
          </a:prstGeom>
        </p:spPr>
      </p:pic>
      <p:sp>
        <p:nvSpPr>
          <p:cNvPr id="6" name="TextBox 5"/>
          <p:cNvSpPr txBox="1"/>
          <p:nvPr/>
        </p:nvSpPr>
        <p:spPr>
          <a:xfrm>
            <a:off x="612167" y="914402"/>
            <a:ext cx="7924800" cy="1200284"/>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We continue to innovate and provide solutions for your rotational equipment with our latest insert addition. Occasionally equipment may change after initial coupling install. With the HD Insert you can Increase your torque ratings up to 30% with existing steel hubs and ring before having to move into a larger OD coupling. </a:t>
            </a:r>
            <a:endParaRPr lang="en-US" dirty="0">
              <a:solidFill>
                <a:schemeClr val="tx1">
                  <a:lumMod val="75000"/>
                  <a:lumOff val="25000"/>
                </a:schemeClr>
              </a:solidFill>
            </a:endParaRPr>
          </a:p>
        </p:txBody>
      </p:sp>
      <p:sp>
        <p:nvSpPr>
          <p:cNvPr id="7" name="TextBox 6"/>
          <p:cNvSpPr txBox="1"/>
          <p:nvPr/>
        </p:nvSpPr>
        <p:spPr>
          <a:xfrm>
            <a:off x="902698" y="220259"/>
            <a:ext cx="7111915"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rgbClr val="0070C0"/>
                </a:solidFill>
              </a:rPr>
              <a:t> ATRA-FLEX® HD Insert for the T-FLEX Series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122" y="5638804"/>
            <a:ext cx="4659099" cy="105581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858021" y="2751269"/>
            <a:ext cx="1657851" cy="646286"/>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Available in T3 up to T8 </a:t>
            </a:r>
            <a:endParaRPr lang="en-US" dirty="0">
              <a:solidFill>
                <a:schemeClr val="tx1">
                  <a:lumMod val="75000"/>
                  <a:lumOff val="25000"/>
                </a:schemeClr>
              </a:solidFill>
            </a:endParaRPr>
          </a:p>
        </p:txBody>
      </p:sp>
      <p:sp>
        <p:nvSpPr>
          <p:cNvPr id="10" name="TextBox 9"/>
          <p:cNvSpPr txBox="1"/>
          <p:nvPr/>
        </p:nvSpPr>
        <p:spPr>
          <a:xfrm>
            <a:off x="6478896" y="4114803"/>
            <a:ext cx="2590800"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Application specific. To be determined by technical support  </a:t>
            </a:r>
            <a:endParaRPr lang="en-US" dirty="0">
              <a:solidFill>
                <a:schemeClr val="tx1">
                  <a:lumMod val="75000"/>
                  <a:lumOff val="25000"/>
                </a:schemeClr>
              </a:solidFill>
            </a:endParaRPr>
          </a:p>
        </p:txBody>
      </p:sp>
      <p:sp>
        <p:nvSpPr>
          <p:cNvPr id="11" name="TextBox 10"/>
          <p:cNvSpPr txBox="1"/>
          <p:nvPr/>
        </p:nvSpPr>
        <p:spPr>
          <a:xfrm>
            <a:off x="349786" y="2335765"/>
            <a:ext cx="1964738"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Save on initial coupling investment and replacement inserts  </a:t>
            </a:r>
            <a:endParaRPr lang="en-US" dirty="0">
              <a:solidFill>
                <a:schemeClr val="tx1">
                  <a:lumMod val="75000"/>
                  <a:lumOff val="25000"/>
                </a:schemeClr>
              </a:solidFill>
            </a:endParaRPr>
          </a:p>
        </p:txBody>
      </p:sp>
      <p:sp>
        <p:nvSpPr>
          <p:cNvPr id="12" name="TextBox 11"/>
          <p:cNvSpPr txBox="1"/>
          <p:nvPr/>
        </p:nvSpPr>
        <p:spPr>
          <a:xfrm>
            <a:off x="293123" y="4114803"/>
            <a:ext cx="1928488"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HD Insert will fit into your existing T-FLEX drive ring. </a:t>
            </a:r>
            <a:endParaRPr lang="en-US" dirty="0">
              <a:solidFill>
                <a:schemeClr val="tx1">
                  <a:lumMod val="75000"/>
                  <a:lumOff val="25000"/>
                </a:schemeClr>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77174"/>
            <a:ext cx="2260564" cy="1680829"/>
          </a:xfrm>
          <a:prstGeom prst="rect">
            <a:avLst/>
          </a:prstGeom>
        </p:spPr>
      </p:pic>
    </p:spTree>
    <p:extLst>
      <p:ext uri="{BB962C8B-B14F-4D97-AF65-F5344CB8AC3E}">
        <p14:creationId xmlns:p14="http://schemas.microsoft.com/office/powerpoint/2010/main" val="6202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884238"/>
          </a:xfrm>
        </p:spPr>
        <p:txBody>
          <a:bodyPr>
            <a:normAutofit fontScale="90000"/>
          </a:bodyPr>
          <a:lstStyle/>
          <a:p>
            <a:r>
              <a:rPr lang="en-US" dirty="0" smtClean="0">
                <a:solidFill>
                  <a:srgbClr val="0070C0"/>
                </a:solidFill>
              </a:rPr>
              <a:t>ATRA-FLEX® T-Flex T9 Spacer Couplings </a:t>
            </a:r>
            <a:endParaRPr lang="en-US"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056" y="1600220"/>
            <a:ext cx="6595925" cy="4525963"/>
          </a:xfrm>
        </p:spPr>
      </p:pic>
      <p:sp>
        <p:nvSpPr>
          <p:cNvPr id="5" name="TextBox 4"/>
          <p:cNvSpPr txBox="1"/>
          <p:nvPr/>
        </p:nvSpPr>
        <p:spPr>
          <a:xfrm>
            <a:off x="914406" y="990607"/>
            <a:ext cx="8077194" cy="646286"/>
          </a:xfrm>
          <a:prstGeom prst="rect">
            <a:avLst/>
          </a:prstGeom>
          <a:noFill/>
        </p:spPr>
        <p:txBody>
          <a:bodyPr wrap="square" lIns="91397" tIns="45698" rIns="91397" bIns="45698" rtlCol="0">
            <a:spAutoFit/>
          </a:bodyPr>
          <a:lstStyle/>
          <a:p>
            <a:r>
              <a:rPr lang="en-US" dirty="0" smtClean="0">
                <a:solidFill>
                  <a:schemeClr val="tx1">
                    <a:lumMod val="75000"/>
                    <a:lumOff val="25000"/>
                  </a:schemeClr>
                </a:solidFill>
              </a:rPr>
              <a:t>T9 Spacer Couplings for Vacuum Pump Applications at Large Paper Mill End User  in Ashdown,AR   / We have sold 6 of these spacer couplings since 2016  </a:t>
            </a:r>
            <a:endParaRPr lang="en-US" dirty="0">
              <a:solidFill>
                <a:schemeClr val="tx1">
                  <a:lumMod val="75000"/>
                  <a:lumOff val="25000"/>
                </a:schemeClr>
              </a:solidFill>
            </a:endParaRPr>
          </a:p>
        </p:txBody>
      </p:sp>
    </p:spTree>
    <p:extLst>
      <p:ext uri="{BB962C8B-B14F-4D97-AF65-F5344CB8AC3E}">
        <p14:creationId xmlns:p14="http://schemas.microsoft.com/office/powerpoint/2010/main" val="277468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chemeClr val="accent1"/>
                </a:solidFill>
              </a:rPr>
              <a:t>Large T9, 13’ carbon steel floater shaft coupling for vacuum pump application</a:t>
            </a:r>
            <a:r>
              <a:rPr lang="en-US" sz="3200" dirty="0">
                <a:solidFill>
                  <a:schemeClr val="accent1"/>
                </a:solidFill>
              </a:rPr>
              <a:t/>
            </a:r>
            <a:br>
              <a:rPr lang="en-US" sz="3200" dirty="0">
                <a:solidFill>
                  <a:schemeClr val="accent1"/>
                </a:solidFill>
              </a:rPr>
            </a:br>
            <a:r>
              <a:rPr lang="en-US" sz="2200" dirty="0">
                <a:solidFill>
                  <a:schemeClr val="accent1"/>
                </a:solidFill>
              </a:rPr>
              <a:t>Long term ATRA-FLEX user, Paper Mill in Ashdown, AR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2" y="1524000"/>
            <a:ext cx="6356299" cy="4919738"/>
          </a:xfrm>
          <a:prstGeom prst="rect">
            <a:avLst/>
          </a:prstGeom>
        </p:spPr>
      </p:pic>
    </p:spTree>
    <p:extLst>
      <p:ext uri="{BB962C8B-B14F-4D97-AF65-F5344CB8AC3E}">
        <p14:creationId xmlns:p14="http://schemas.microsoft.com/office/powerpoint/2010/main" val="202131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6"/>
            <a:ext cx="8458200" cy="1022307"/>
          </a:xfrm>
          <a:solidFill>
            <a:schemeClr val="bg1">
              <a:lumMod val="95000"/>
            </a:schemeClr>
          </a:solidFill>
        </p:spPr>
        <p:txBody>
          <a:bodyPr>
            <a:normAutofit/>
          </a:bodyPr>
          <a:lstStyle/>
          <a:p>
            <a:r>
              <a:rPr lang="en-US" sz="2400" b="1" dirty="0">
                <a:solidFill>
                  <a:schemeClr val="tx1">
                    <a:lumMod val="75000"/>
                    <a:lumOff val="25000"/>
                  </a:schemeClr>
                </a:solidFill>
              </a:rPr>
              <a:t>Recognized for unparalleled technical support and delivery times, we continue to strive and meet our customers needs.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15010"/>
            <a:ext cx="3251200" cy="2438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878"/>
            <a:ext cx="2057400" cy="15073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216" y="4463668"/>
            <a:ext cx="1560885" cy="241544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468" y="4442553"/>
            <a:ext cx="1989101" cy="2429436"/>
          </a:xfrm>
          <a:prstGeom prst="rect">
            <a:avLst/>
          </a:prstGeom>
        </p:spPr>
      </p:pic>
      <p:sp>
        <p:nvSpPr>
          <p:cNvPr id="6" name="TextBox 5"/>
          <p:cNvSpPr txBox="1"/>
          <p:nvPr/>
        </p:nvSpPr>
        <p:spPr>
          <a:xfrm>
            <a:off x="2027196" y="1403316"/>
            <a:ext cx="6598736" cy="1631171"/>
          </a:xfrm>
          <a:prstGeom prst="rect">
            <a:avLst/>
          </a:prstGeom>
          <a:solidFill>
            <a:schemeClr val="bg1">
              <a:lumMod val="95000"/>
            </a:schemeClr>
          </a:solidFill>
        </p:spPr>
        <p:txBody>
          <a:bodyPr wrap="square" lIns="91397" tIns="45698" rIns="91397" bIns="45698" rtlCol="0">
            <a:spAutoFit/>
          </a:bodyPr>
          <a:lstStyle/>
          <a:p>
            <a:r>
              <a:rPr lang="en-US" sz="2000" dirty="0">
                <a:solidFill>
                  <a:schemeClr val="tx1">
                    <a:lumMod val="65000"/>
                    <a:lumOff val="35000"/>
                  </a:schemeClr>
                </a:solidFill>
              </a:rPr>
              <a:t>We are an independently owned coupling manufacturer and continue to stand behind our product while always striving  to meet and remain extremely reactive to our customers needs. Receive quick quotes with great customer service, rush orders or last minute technical support.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988774"/>
            <a:ext cx="1066800" cy="104097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3809" y="3034542"/>
            <a:ext cx="2939372" cy="140802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8949" y="4463668"/>
            <a:ext cx="1662137" cy="2394332"/>
          </a:xfrm>
          <a:prstGeom prst="rect">
            <a:avLst/>
          </a:prstGeom>
        </p:spPr>
      </p:pic>
    </p:spTree>
    <p:extLst>
      <p:ext uri="{BB962C8B-B14F-4D97-AF65-F5344CB8AC3E}">
        <p14:creationId xmlns:p14="http://schemas.microsoft.com/office/powerpoint/2010/main" val="1602184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60" y="228600"/>
            <a:ext cx="8260672" cy="1447800"/>
          </a:xfrm>
        </p:spPr>
        <p:txBody>
          <a:bodyPr>
            <a:normAutofit/>
          </a:bodyPr>
          <a:lstStyle/>
          <a:p>
            <a:r>
              <a:rPr lang="en-US" sz="2000" b="1" dirty="0">
                <a:solidFill>
                  <a:srgbClr val="0070C0"/>
                </a:solidFill>
              </a:rPr>
              <a:t>T8 Floating Shaft Coupling at Paper Mill in  Mosinee, WI. Replaced a Gear coupling that was failing every 3 months to one year</a:t>
            </a:r>
            <a:r>
              <a:rPr lang="en-US" sz="2400" b="1" dirty="0">
                <a:solidFill>
                  <a:srgbClr val="0070C0"/>
                </a:solidFill>
              </a:rPr>
              <a:t/>
            </a:r>
            <a:br>
              <a:rPr lang="en-US" sz="2400" b="1" dirty="0">
                <a:solidFill>
                  <a:srgbClr val="0070C0"/>
                </a:solidFill>
              </a:rPr>
            </a:br>
            <a:r>
              <a:rPr lang="en-US" sz="1600" b="1" dirty="0">
                <a:solidFill>
                  <a:schemeClr val="tx1">
                    <a:lumMod val="65000"/>
                    <a:lumOff val="35000"/>
                  </a:schemeClr>
                </a:solidFill>
              </a:rPr>
              <a:t>ATRA-FLEX Sales representative: Ryan Fallon/ RMS Industrial Sales </a:t>
            </a:r>
            <a:br>
              <a:rPr lang="en-US" sz="1600" b="1" dirty="0">
                <a:solidFill>
                  <a:schemeClr val="tx1">
                    <a:lumMod val="65000"/>
                    <a:lumOff val="35000"/>
                  </a:schemeClr>
                </a:solidFill>
              </a:rPr>
            </a:br>
            <a:r>
              <a:rPr lang="en-US" sz="1600" b="1" dirty="0">
                <a:solidFill>
                  <a:schemeClr val="tx1">
                    <a:lumMod val="65000"/>
                    <a:lumOff val="35000"/>
                  </a:schemeClr>
                </a:solidFill>
              </a:rPr>
              <a:t>rmsindsales.com</a:t>
            </a:r>
            <a:r>
              <a:rPr lang="en-US" sz="1600" b="1" dirty="0">
                <a:solidFill>
                  <a:srgbClr val="0070C0"/>
                </a:solidFill>
              </a:rPr>
              <a:t/>
            </a:r>
            <a:br>
              <a:rPr lang="en-US" sz="1600" b="1" dirty="0">
                <a:solidFill>
                  <a:srgbClr val="0070C0"/>
                </a:solidFill>
              </a:rPr>
            </a:br>
            <a:endParaRPr lang="en-US" sz="1600" b="1" dirty="0">
              <a:solidFill>
                <a:srgbClr val="0070C0"/>
              </a:solidFill>
            </a:endParaRPr>
          </a:p>
        </p:txBody>
      </p:sp>
      <p:sp>
        <p:nvSpPr>
          <p:cNvPr id="4" name="TextBox 3"/>
          <p:cNvSpPr txBox="1"/>
          <p:nvPr/>
        </p:nvSpPr>
        <p:spPr>
          <a:xfrm>
            <a:off x="6574315" y="1676401"/>
            <a:ext cx="2209800" cy="4664865"/>
          </a:xfrm>
          <a:prstGeom prst="rect">
            <a:avLst/>
          </a:prstGeom>
          <a:noFill/>
        </p:spPr>
        <p:txBody>
          <a:bodyPr wrap="square" lIns="91397" tIns="45698" rIns="91397" bIns="45698" rtlCol="0">
            <a:spAutoFit/>
          </a:bodyPr>
          <a:lstStyle/>
          <a:p>
            <a:pPr lvl="0"/>
            <a:r>
              <a:rPr lang="en-US" dirty="0">
                <a:solidFill>
                  <a:prstClr val="black">
                    <a:lumMod val="75000"/>
                    <a:lumOff val="25000"/>
                  </a:prstClr>
                </a:solidFill>
                <a:ea typeface="Calibri"/>
                <a:cs typeface="Times New Roman"/>
              </a:rPr>
              <a:t>This is the T8 floating shaft coupling installed at a large paper mill  in Mosinee, WI on their </a:t>
            </a:r>
            <a:r>
              <a:rPr lang="en-US" dirty="0" smtClean="0">
                <a:solidFill>
                  <a:prstClr val="black">
                    <a:lumMod val="75000"/>
                    <a:lumOff val="25000"/>
                  </a:prstClr>
                </a:solidFill>
                <a:ea typeface="Calibri"/>
                <a:cs typeface="Times New Roman"/>
              </a:rPr>
              <a:t>couch </a:t>
            </a:r>
            <a:r>
              <a:rPr lang="en-US" dirty="0">
                <a:solidFill>
                  <a:prstClr val="black">
                    <a:lumMod val="75000"/>
                    <a:lumOff val="25000"/>
                  </a:prstClr>
                </a:solidFill>
                <a:ea typeface="Calibri"/>
                <a:cs typeface="Times New Roman"/>
              </a:rPr>
              <a:t>roll.  This was installed 11/14/2018 and started running 11/15/2018.  They check the insert at 8 week intervals and so far have been extremely happy with the switch from the previous Kopflex coupling. </a:t>
            </a:r>
            <a:endParaRPr lang="en-US" dirty="0">
              <a:solidFill>
                <a:prstClr val="black">
                  <a:lumMod val="75000"/>
                  <a:lumOff val="25000"/>
                </a:prst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21" y="1614445"/>
            <a:ext cx="6190965" cy="4648199"/>
          </a:xfrm>
          <a:prstGeom prst="rect">
            <a:avLst/>
          </a:prstGeom>
        </p:spPr>
      </p:pic>
    </p:spTree>
    <p:extLst>
      <p:ext uri="{BB962C8B-B14F-4D97-AF65-F5344CB8AC3E}">
        <p14:creationId xmlns:p14="http://schemas.microsoft.com/office/powerpoint/2010/main" val="1952594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0070C0"/>
                </a:solidFill>
              </a:rPr>
              <a:t>COUCH ROLL APPLICATION REFERENCE at  Paper Mill in Mosinee, WI </a:t>
            </a:r>
          </a:p>
        </p:txBody>
      </p:sp>
      <p:sp>
        <p:nvSpPr>
          <p:cNvPr id="3" name="Content Placeholder 2"/>
          <p:cNvSpPr>
            <a:spLocks noGrp="1"/>
          </p:cNvSpPr>
          <p:nvPr>
            <p:ph idx="1"/>
          </p:nvPr>
        </p:nvSpPr>
        <p:spPr>
          <a:xfrm>
            <a:off x="457200" y="1219200"/>
            <a:ext cx="8229600" cy="5105400"/>
          </a:xfrm>
          <a:solidFill>
            <a:schemeClr val="bg1">
              <a:lumMod val="95000"/>
            </a:schemeClr>
          </a:solidFill>
        </p:spPr>
        <p:txBody>
          <a:bodyPr>
            <a:normAutofit fontScale="25000" lnSpcReduction="20000"/>
          </a:bodyPr>
          <a:lstStyle/>
          <a:p>
            <a:endParaRPr lang="en-US" dirty="0">
              <a:latin typeface="Calibri"/>
            </a:endParaRPr>
          </a:p>
          <a:p>
            <a:r>
              <a:rPr lang="en-US" sz="2900" dirty="0">
                <a:latin typeface="Calibri"/>
              </a:rPr>
              <a:t> </a:t>
            </a:r>
            <a:r>
              <a:rPr lang="en-US" sz="7200" b="1" dirty="0">
                <a:solidFill>
                  <a:srgbClr val="063478"/>
                </a:solidFill>
                <a:latin typeface="Calibri"/>
              </a:rPr>
              <a:t>APPLICATION DETAILS: </a:t>
            </a:r>
            <a:r>
              <a:rPr lang="en-US" sz="7200" b="1" dirty="0">
                <a:solidFill>
                  <a:srgbClr val="3F3F3F"/>
                </a:solidFill>
                <a:latin typeface="Calibri"/>
              </a:rPr>
              <a:t>377 HP @ 180 RPM </a:t>
            </a:r>
            <a:r>
              <a:rPr lang="en-US" sz="7200" b="1" dirty="0">
                <a:solidFill>
                  <a:srgbClr val="063478"/>
                </a:solidFill>
                <a:latin typeface="Calibri"/>
              </a:rPr>
              <a:t>COUPLING INSTALLED: </a:t>
            </a:r>
            <a:r>
              <a:rPr lang="en-US" sz="7200" dirty="0">
                <a:solidFill>
                  <a:srgbClr val="3F3F3F"/>
                </a:solidFill>
                <a:latin typeface="Calibri"/>
              </a:rPr>
              <a:t>T8 1018 Carbon Steel Floating Shaft with our corrosion resistant MeloniteTM Flex Hub and Drive Ring. Torque Rating 262,600C/ 350,480P with Yellow HD Insert with Temp Range (-60/250) </a:t>
            </a:r>
          </a:p>
          <a:p>
            <a:r>
              <a:rPr lang="en-US" sz="7200" b="1" dirty="0">
                <a:solidFill>
                  <a:srgbClr val="063478"/>
                </a:solidFill>
                <a:latin typeface="Calibri"/>
              </a:rPr>
              <a:t>SOLUTION: </a:t>
            </a:r>
            <a:r>
              <a:rPr lang="en-US" sz="7200" dirty="0">
                <a:solidFill>
                  <a:srgbClr val="3F3F3F"/>
                </a:solidFill>
                <a:latin typeface="Calibri"/>
              </a:rPr>
              <a:t>Increase reliability and uptime by replacing failing gear couplings with ATRA-FLEX® T8 Floating-shaft Coupling. By switching to ATRA-FLEX® customer saves on maintenance time which =maintenance dollars spent. There is no need to move equipment when replacing elastomeric insert. Customers have removed high maintenance and messy lubrication as well as lengthy gear coupling repairs. Once an ATRA-FLEX inserts shears you have no metal to metal parts, eliminating the need to replace hubs.</a:t>
            </a:r>
          </a:p>
          <a:p>
            <a:r>
              <a:rPr lang="en-US" sz="7200" dirty="0">
                <a:solidFill>
                  <a:srgbClr val="3F3F3F"/>
                </a:solidFill>
                <a:latin typeface="Calibri"/>
              </a:rPr>
              <a:t> </a:t>
            </a:r>
            <a:r>
              <a:rPr lang="en-US" sz="7200" b="1" dirty="0">
                <a:solidFill>
                  <a:srgbClr val="284477"/>
                </a:solidFill>
                <a:latin typeface="Calibri"/>
              </a:rPr>
              <a:t>REFERENCE ON PERFORMANCE: </a:t>
            </a:r>
            <a:r>
              <a:rPr lang="en-US" sz="7200" dirty="0">
                <a:solidFill>
                  <a:srgbClr val="3F3F3F"/>
                </a:solidFill>
                <a:latin typeface="Calibri"/>
              </a:rPr>
              <a:t>New ATRA-FLEX Coupling has been running smoothly now for 6 months with no insert wear. Maintenance crew could now inspect our inserts in a matter of just minutes and if insert replacement was necessary, it would take just a fraction of the time it would have taken if the gear coupling was still being used. Our T-FLEX® allows for more dampening and misalignment capabilities. It also acts as a weak link in the system that was previously missing. A Falk gear coupling will often provide MANY times the amount of torque transmission than necessary in any given application. In the event of an equipment lock up, the gear coupling will not be the weakest link…leaving much more expensive pieces of equipment vulnerable to damage or destruction. </a:t>
            </a:r>
            <a:endParaRPr lang="en-US" sz="7200" dirty="0"/>
          </a:p>
        </p:txBody>
      </p:sp>
    </p:spTree>
    <p:extLst>
      <p:ext uri="{BB962C8B-B14F-4D97-AF65-F5344CB8AC3E}">
        <p14:creationId xmlns:p14="http://schemas.microsoft.com/office/powerpoint/2010/main" val="197160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38436"/>
            <a:ext cx="6431872" cy="1039427"/>
          </a:xfrm>
        </p:spPr>
        <p:txBody>
          <a:bodyPr>
            <a:normAutofit/>
          </a:bodyPr>
          <a:lstStyle/>
          <a:p>
            <a:r>
              <a:rPr lang="en-US" sz="2400" b="1" dirty="0">
                <a:solidFill>
                  <a:srgbClr val="0070C0"/>
                </a:solidFill>
              </a:rPr>
              <a:t>ATRA-FLEX®  Recent Application Successes </a:t>
            </a:r>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04743" y="1600220"/>
            <a:ext cx="69345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84609"/>
            <a:ext cx="1380480" cy="13470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06972"/>
            <a:ext cx="1356122" cy="1178169"/>
          </a:xfrm>
          <a:prstGeom prst="rect">
            <a:avLst/>
          </a:prstGeom>
        </p:spPr>
      </p:pic>
    </p:spTree>
    <p:extLst>
      <p:ext uri="{BB962C8B-B14F-4D97-AF65-F5344CB8AC3E}">
        <p14:creationId xmlns:p14="http://schemas.microsoft.com/office/powerpoint/2010/main" val="4148764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sz="2400" b="1" smtClean="0">
                <a:solidFill>
                  <a:srgbClr val="0070C0"/>
                </a:solidFill>
              </a:rPr>
              <a:t>T11 </a:t>
            </a:r>
            <a:r>
              <a:rPr lang="en-US" sz="2400" b="1" dirty="0" smtClean="0">
                <a:solidFill>
                  <a:srgbClr val="0070C0"/>
                </a:solidFill>
              </a:rPr>
              <a:t>On Refiner</a:t>
            </a:r>
            <a:r>
              <a:rPr lang="en-US" sz="1800" b="1" dirty="0" smtClean="0">
                <a:solidFill>
                  <a:srgbClr val="0070C0"/>
                </a:solidFill>
              </a:rPr>
              <a:t> </a:t>
            </a:r>
            <a:r>
              <a:rPr lang="en-US" sz="1800" b="1" dirty="0">
                <a:solidFill>
                  <a:srgbClr val="0070C0"/>
                </a:solidFill>
              </a:rPr>
              <a:t> </a:t>
            </a:r>
            <a:r>
              <a:rPr lang="en-US" sz="1800" b="1" dirty="0" smtClean="0">
                <a:solidFill>
                  <a:srgbClr val="0070C0"/>
                </a:solidFill>
              </a:rPr>
              <a:t>at large Paper Mill in Cedar Rapids, WI </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95399"/>
            <a:ext cx="8548253" cy="5531223"/>
          </a:xfrm>
        </p:spPr>
      </p:pic>
    </p:spTree>
    <p:extLst>
      <p:ext uri="{BB962C8B-B14F-4D97-AF65-F5344CB8AC3E}">
        <p14:creationId xmlns:p14="http://schemas.microsoft.com/office/powerpoint/2010/main" val="220102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562" y="76200"/>
            <a:ext cx="6460347" cy="762000"/>
          </a:xfrm>
        </p:spPr>
        <p:txBody>
          <a:bodyPr>
            <a:normAutofit/>
          </a:bodyPr>
          <a:lstStyle/>
          <a:p>
            <a:r>
              <a:rPr lang="en-US" sz="3200" dirty="0"/>
              <a:t>  Addition Options and Amenities </a:t>
            </a:r>
          </a:p>
        </p:txBody>
      </p:sp>
      <p:sp>
        <p:nvSpPr>
          <p:cNvPr id="3" name="Content Placeholder 2"/>
          <p:cNvSpPr>
            <a:spLocks noGrp="1"/>
          </p:cNvSpPr>
          <p:nvPr>
            <p:ph idx="1"/>
          </p:nvPr>
        </p:nvSpPr>
        <p:spPr>
          <a:xfrm>
            <a:off x="190669" y="838200"/>
            <a:ext cx="8800932" cy="3429000"/>
          </a:xfrm>
          <a:solidFill>
            <a:schemeClr val="bg1">
              <a:lumMod val="95000"/>
            </a:schemeClr>
          </a:solidFill>
        </p:spPr>
        <p:txBody>
          <a:bodyPr>
            <a:normAutofit/>
          </a:bodyPr>
          <a:lstStyle/>
          <a:p>
            <a:pPr>
              <a:buFont typeface="Arial"/>
              <a:buChar char="•"/>
            </a:pPr>
            <a:r>
              <a:rPr lang="en-US" sz="2000" dirty="0">
                <a:solidFill>
                  <a:schemeClr val="accent1"/>
                </a:solidFill>
              </a:rPr>
              <a:t>Bored to size at no additional cost up to size 5</a:t>
            </a:r>
          </a:p>
          <a:p>
            <a:pPr>
              <a:buFont typeface="Arial"/>
              <a:buChar char="•"/>
            </a:pPr>
            <a:r>
              <a:rPr lang="en-US" sz="2000" dirty="0">
                <a:solidFill>
                  <a:schemeClr val="accent1"/>
                </a:solidFill>
              </a:rPr>
              <a:t>Choice of bore type; taper lock, splined bores, interference fit  </a:t>
            </a:r>
          </a:p>
          <a:p>
            <a:pPr>
              <a:buFont typeface="Arial"/>
              <a:buChar char="•"/>
            </a:pPr>
            <a:r>
              <a:rPr lang="en-US" sz="2000" dirty="0">
                <a:solidFill>
                  <a:schemeClr val="accent1"/>
                </a:solidFill>
              </a:rPr>
              <a:t>Custom designs for locking devices; Ringfeder, B-LOCK and more </a:t>
            </a:r>
          </a:p>
          <a:p>
            <a:pPr>
              <a:buFont typeface="Arial"/>
              <a:buChar char="•"/>
            </a:pPr>
            <a:r>
              <a:rPr lang="en-US" sz="2000" dirty="0">
                <a:solidFill>
                  <a:schemeClr val="accent1"/>
                </a:solidFill>
              </a:rPr>
              <a:t>Custom flanges, lengths, outer diameters</a:t>
            </a:r>
          </a:p>
          <a:p>
            <a:pPr>
              <a:buFont typeface="Arial"/>
              <a:buChar char="•"/>
            </a:pPr>
            <a:r>
              <a:rPr lang="en-US" sz="2000" dirty="0">
                <a:solidFill>
                  <a:schemeClr val="accent1"/>
                </a:solidFill>
              </a:rPr>
              <a:t>Puller holes, split hubs available</a:t>
            </a:r>
          </a:p>
          <a:p>
            <a:pPr>
              <a:buFont typeface="Arial"/>
              <a:buChar char="•"/>
            </a:pPr>
            <a:r>
              <a:rPr lang="en-US" sz="2000" dirty="0">
                <a:solidFill>
                  <a:schemeClr val="accent1"/>
                </a:solidFill>
              </a:rPr>
              <a:t>In house balancing available for high speed applications  </a:t>
            </a:r>
          </a:p>
          <a:p>
            <a:pPr>
              <a:buFont typeface="Arial"/>
              <a:buChar char="•"/>
            </a:pPr>
            <a:r>
              <a:rPr lang="en-US" sz="2000" dirty="0">
                <a:solidFill>
                  <a:schemeClr val="accent1"/>
                </a:solidFill>
              </a:rPr>
              <a:t>Corrosion resistant melonite process available in all series </a:t>
            </a:r>
          </a:p>
          <a:p>
            <a:pPr>
              <a:buFont typeface="Arial"/>
              <a:buChar char="•"/>
            </a:pPr>
            <a:r>
              <a:rPr lang="en-US" sz="2000" dirty="0">
                <a:solidFill>
                  <a:schemeClr val="accent1"/>
                </a:solidFill>
              </a:rPr>
              <a:t>Rush expedited deliveries available; night shift crew Mon-Thurs  </a:t>
            </a:r>
          </a:p>
          <a:p>
            <a:pPr marL="0" indent="0">
              <a:buNone/>
            </a:pPr>
            <a:endParaRPr lang="en-US" sz="2400" dirty="0">
              <a:solidFill>
                <a:schemeClr val="accent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465" y="4734546"/>
            <a:ext cx="2946569" cy="212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025" y="19"/>
            <a:ext cx="1818701" cy="21577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16" y="3429000"/>
            <a:ext cx="1794820" cy="14012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752892"/>
            <a:ext cx="2667000" cy="20867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17275"/>
            <a:ext cx="2275478" cy="2268367"/>
          </a:xfrm>
          <a:prstGeom prst="rect">
            <a:avLst/>
          </a:prstGeom>
        </p:spPr>
      </p:pic>
    </p:spTree>
    <p:extLst>
      <p:ext uri="{BB962C8B-B14F-4D97-AF65-F5344CB8AC3E}">
        <p14:creationId xmlns:p14="http://schemas.microsoft.com/office/powerpoint/2010/main" val="3153864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962" y="1632062"/>
            <a:ext cx="4353039" cy="2332282"/>
          </a:xfrm>
          <a:solidFill>
            <a:schemeClr val="bg1">
              <a:lumMod val="95000"/>
            </a:schemeClr>
          </a:solidFill>
        </p:spPr>
        <p:txBody>
          <a:bodyPr>
            <a:noAutofit/>
          </a:bodyPr>
          <a:lstStyle/>
          <a:p>
            <a:r>
              <a:rPr lang="en-US" sz="2000" dirty="0">
                <a:solidFill>
                  <a:schemeClr val="accent1">
                    <a:lumMod val="75000"/>
                  </a:schemeClr>
                </a:solidFill>
              </a:rPr>
              <a:t>Whether its standard materials or custom designs we try to accommodate our distributors and their customers by providing drawing numbers to facilitate easier application data for quicker reorders and application history.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82" y="228601"/>
            <a:ext cx="3759238" cy="108436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61" y="1524000"/>
            <a:ext cx="3771441" cy="24403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2" y="3994639"/>
            <a:ext cx="3657599" cy="28263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79" y="4017693"/>
            <a:ext cx="3505200" cy="2708564"/>
          </a:xfrm>
          <a:prstGeom prst="rect">
            <a:avLst/>
          </a:prstGeom>
        </p:spPr>
      </p:pic>
      <p:sp>
        <p:nvSpPr>
          <p:cNvPr id="10" name="TextBox 9"/>
          <p:cNvSpPr txBox="1"/>
          <p:nvPr/>
        </p:nvSpPr>
        <p:spPr>
          <a:xfrm>
            <a:off x="4038601" y="355283"/>
            <a:ext cx="5009921" cy="830997"/>
          </a:xfrm>
          <a:prstGeom prst="rect">
            <a:avLst/>
          </a:prstGeom>
          <a:solidFill>
            <a:schemeClr val="bg1">
              <a:lumMod val="85000"/>
            </a:schemeClr>
          </a:solidFill>
        </p:spPr>
        <p:txBody>
          <a:bodyPr wrap="square" lIns="91440" tIns="45720" rIns="91440" bIns="45720" rtlCol="0">
            <a:spAutoFit/>
          </a:bodyPr>
          <a:lstStyle/>
          <a:p>
            <a:r>
              <a:rPr lang="en-US" sz="2400" b="1" dirty="0">
                <a:solidFill>
                  <a:schemeClr val="accent1">
                    <a:lumMod val="75000"/>
                  </a:schemeClr>
                </a:solidFill>
              </a:rPr>
              <a:t>Drawing numbers specific to end user accounts and specific applications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4" y="993869"/>
            <a:ext cx="654030" cy="638195"/>
          </a:xfrm>
          <a:prstGeom prst="rect">
            <a:avLst/>
          </a:prstGeom>
        </p:spPr>
      </p:pic>
    </p:spTree>
    <p:extLst>
      <p:ext uri="{BB962C8B-B14F-4D97-AF65-F5344CB8AC3E}">
        <p14:creationId xmlns:p14="http://schemas.microsoft.com/office/powerpoint/2010/main" val="2374424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 y="381000"/>
            <a:ext cx="9144000" cy="5916706"/>
          </a:xfrm>
          <a:prstGeom prst="rect">
            <a:avLst/>
          </a:prstGeom>
        </p:spPr>
      </p:pic>
    </p:spTree>
    <p:extLst>
      <p:ext uri="{BB962C8B-B14F-4D97-AF65-F5344CB8AC3E}">
        <p14:creationId xmlns:p14="http://schemas.microsoft.com/office/powerpoint/2010/main" val="433099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76201"/>
            <a:ext cx="8610600" cy="6653647"/>
          </a:xfrm>
        </p:spPr>
      </p:pic>
    </p:spTree>
    <p:extLst>
      <p:ext uri="{BB962C8B-B14F-4D97-AF65-F5344CB8AC3E}">
        <p14:creationId xmlns:p14="http://schemas.microsoft.com/office/powerpoint/2010/main" val="1587403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2400"/>
            <a:ext cx="8382000" cy="6477000"/>
          </a:xfrm>
        </p:spPr>
      </p:pic>
    </p:spTree>
    <p:extLst>
      <p:ext uri="{BB962C8B-B14F-4D97-AF65-F5344CB8AC3E}">
        <p14:creationId xmlns:p14="http://schemas.microsoft.com/office/powerpoint/2010/main" val="1385645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305" y="3920933"/>
            <a:ext cx="3872021" cy="2904016"/>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5491"/>
            <a:ext cx="4324350" cy="5765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971550"/>
            <a:ext cx="3581400" cy="2686050"/>
          </a:xfrm>
          <a:prstGeom prst="rect">
            <a:avLst/>
          </a:prstGeom>
        </p:spPr>
      </p:pic>
      <p:sp>
        <p:nvSpPr>
          <p:cNvPr id="7" name="TextBox 6"/>
          <p:cNvSpPr txBox="1"/>
          <p:nvPr/>
        </p:nvSpPr>
        <p:spPr>
          <a:xfrm>
            <a:off x="228600" y="5528947"/>
            <a:ext cx="3708094" cy="1200329"/>
          </a:xfrm>
          <a:prstGeom prst="rect">
            <a:avLst/>
          </a:prstGeom>
          <a:solidFill>
            <a:schemeClr val="bg1">
              <a:lumMod val="85000"/>
            </a:schemeClr>
          </a:solidFill>
        </p:spPr>
        <p:txBody>
          <a:bodyPr wrap="square" lIns="91440" tIns="45720" rIns="91440" bIns="45720" rtlCol="0">
            <a:spAutoFit/>
          </a:bodyPr>
          <a:lstStyle/>
          <a:p>
            <a:r>
              <a:rPr lang="en-US" sz="2400" dirty="0">
                <a:solidFill>
                  <a:schemeClr val="accent1">
                    <a:lumMod val="75000"/>
                  </a:schemeClr>
                </a:solidFill>
              </a:rPr>
              <a:t>“Large Enough to Handle Your Toughest Applications, Small Enough to Care”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14495"/>
            <a:ext cx="3200400" cy="92316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3830" y="0"/>
            <a:ext cx="953127" cy="930051"/>
          </a:xfrm>
          <a:prstGeom prst="rect">
            <a:avLst/>
          </a:prstGeom>
        </p:spPr>
      </p:pic>
    </p:spTree>
    <p:extLst>
      <p:ext uri="{BB962C8B-B14F-4D97-AF65-F5344CB8AC3E}">
        <p14:creationId xmlns:p14="http://schemas.microsoft.com/office/powerpoint/2010/main" val="36871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38" y="104660"/>
            <a:ext cx="8729461" cy="685800"/>
          </a:xfrm>
          <a:solidFill>
            <a:schemeClr val="bg1">
              <a:lumMod val="95000"/>
            </a:schemeClr>
          </a:solidFill>
        </p:spPr>
        <p:txBody>
          <a:bodyPr>
            <a:normAutofit fontScale="90000"/>
          </a:bodyPr>
          <a:lstStyle/>
          <a:p>
            <a:r>
              <a:rPr lang="en-US" sz="2800" dirty="0">
                <a:solidFill>
                  <a:srgbClr val="C00000"/>
                </a:solidFill>
              </a:rPr>
              <a:t>Why We Stand Out from the Competition? Your Urgency or Emergency Becomes our Priority  </a:t>
            </a:r>
          </a:p>
        </p:txBody>
      </p:sp>
      <p:pic>
        <p:nvPicPr>
          <p:cNvPr id="4" name="Picture 2" descr="C:\Users\lisa\AppData\Local\Microsoft\Windows\Temporary Internet Files\Content.Outlook\KQRYFSQR\IMG_66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089" y="4741244"/>
            <a:ext cx="3712694" cy="2070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089" y="2709910"/>
            <a:ext cx="5943600" cy="2031281"/>
          </a:xfrm>
          <a:prstGeom prst="rect">
            <a:avLst/>
          </a:prstGeom>
          <a:solidFill>
            <a:schemeClr val="bg1">
              <a:lumMod val="95000"/>
            </a:schemeClr>
          </a:solidFill>
        </p:spPr>
        <p:txBody>
          <a:bodyPr wrap="square" lIns="91397" tIns="45698" rIns="91397" bIns="45698" rtlCol="0">
            <a:spAutoFit/>
          </a:bodyPr>
          <a:lstStyle/>
          <a:p>
            <a:r>
              <a:rPr lang="en-US" dirty="0">
                <a:solidFill>
                  <a:srgbClr val="4E4E4E"/>
                </a:solidFill>
                <a:latin typeface="Open Sans"/>
                <a:ea typeface="Times New Roman"/>
                <a:cs typeface="Arial"/>
              </a:rPr>
              <a:t>We understand and are comfortable with the mission critical and time sensitive nature of projects that we </a:t>
            </a:r>
            <a:r>
              <a:rPr lang="en-US" dirty="0" smtClean="0">
                <a:solidFill>
                  <a:srgbClr val="4E4E4E"/>
                </a:solidFill>
                <a:latin typeface="Open Sans"/>
                <a:ea typeface="Times New Roman"/>
                <a:cs typeface="Arial"/>
              </a:rPr>
              <a:t>undertake. Our </a:t>
            </a:r>
            <a:r>
              <a:rPr lang="en-US" dirty="0">
                <a:solidFill>
                  <a:srgbClr val="4E4E4E"/>
                </a:solidFill>
                <a:latin typeface="Open Sans"/>
                <a:ea typeface="Times New Roman"/>
                <a:cs typeface="Arial"/>
              </a:rPr>
              <a:t>mission is to offer steadfast support to our </a:t>
            </a:r>
            <a:r>
              <a:rPr lang="en-US" dirty="0" smtClean="0">
                <a:solidFill>
                  <a:srgbClr val="4E4E4E"/>
                </a:solidFill>
                <a:latin typeface="Open Sans"/>
                <a:ea typeface="Times New Roman"/>
                <a:cs typeface="Arial"/>
              </a:rPr>
              <a:t>distributors and their customers no matter what time of the day or night. Our goal is to exceed your expectations and create the relationship and dependability you and your customers want and trust.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71" y="4759604"/>
            <a:ext cx="2656174" cy="194601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958" y="838200"/>
            <a:ext cx="2298501" cy="2514600"/>
          </a:xfrm>
          <a:prstGeom prst="rect">
            <a:avLst/>
          </a:prstGeom>
        </p:spPr>
      </p:pic>
      <p:sp>
        <p:nvSpPr>
          <p:cNvPr id="11" name="TextBox 10"/>
          <p:cNvSpPr txBox="1"/>
          <p:nvPr/>
        </p:nvSpPr>
        <p:spPr>
          <a:xfrm>
            <a:off x="6414958" y="3402407"/>
            <a:ext cx="2209800" cy="646286"/>
          </a:xfrm>
          <a:prstGeom prst="rect">
            <a:avLst/>
          </a:prstGeom>
          <a:noFill/>
        </p:spPr>
        <p:txBody>
          <a:bodyPr wrap="square" lIns="91397" tIns="45698" rIns="91397" bIns="45698" rtlCol="0">
            <a:spAutoFit/>
          </a:bodyPr>
          <a:lstStyle/>
          <a:p>
            <a:pPr lvl="0"/>
            <a:r>
              <a:rPr lang="en-US" dirty="0">
                <a:solidFill>
                  <a:prstClr val="black">
                    <a:lumMod val="65000"/>
                    <a:lumOff val="35000"/>
                  </a:prstClr>
                </a:solidFill>
              </a:rPr>
              <a:t>Night shift on hand 4 days per week. </a:t>
            </a:r>
          </a:p>
        </p:txBody>
      </p:sp>
      <p:pic>
        <p:nvPicPr>
          <p:cNvPr id="2050" name="Picture 2" descr="C:\Users\lisa\Pictures\NCSDennispics\IMG_87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8814" y="838200"/>
            <a:ext cx="1793186" cy="18719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602" y="838200"/>
            <a:ext cx="2209800" cy="18719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16" y="4762489"/>
            <a:ext cx="1504951" cy="2006600"/>
          </a:xfrm>
          <a:prstGeom prst="rect">
            <a:avLst/>
          </a:prstGeom>
        </p:spPr>
      </p:pic>
    </p:spTree>
    <p:extLst>
      <p:ext uri="{BB962C8B-B14F-4D97-AF65-F5344CB8AC3E}">
        <p14:creationId xmlns:p14="http://schemas.microsoft.com/office/powerpoint/2010/main" val="267493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6544" y="4003005"/>
            <a:ext cx="3615285" cy="1366484"/>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pPr>
            <a:r>
              <a:rPr lang="en-US" dirty="0">
                <a:solidFill>
                  <a:schemeClr val="tx1">
                    <a:lumMod val="75000"/>
                    <a:lumOff val="25000"/>
                  </a:schemeClr>
                </a:solidFill>
                <a:latin typeface="Calibri"/>
                <a:ea typeface="Times New Roman"/>
                <a:cs typeface="Times New Roman"/>
              </a:rPr>
              <a:t>*</a:t>
            </a:r>
            <a:r>
              <a:rPr lang="en-US" dirty="0" smtClean="0">
                <a:solidFill>
                  <a:schemeClr val="tx1">
                    <a:lumMod val="75000"/>
                    <a:lumOff val="25000"/>
                  </a:schemeClr>
                </a:solidFill>
                <a:latin typeface="Calibri"/>
                <a:ea typeface="Times New Roman"/>
                <a:cs typeface="Times New Roman"/>
              </a:rPr>
              <a:t>Stainless </a:t>
            </a:r>
            <a:r>
              <a:rPr lang="en-US" dirty="0">
                <a:solidFill>
                  <a:schemeClr val="tx1">
                    <a:lumMod val="75000"/>
                    <a:lumOff val="25000"/>
                  </a:schemeClr>
                </a:solidFill>
                <a:latin typeface="Calibri"/>
                <a:ea typeface="Times New Roman"/>
                <a:cs typeface="Times New Roman"/>
              </a:rPr>
              <a:t>steels in grades 303,304 and 316 are also available for corrosive environments and food </a:t>
            </a:r>
            <a:r>
              <a:rPr lang="en-US" dirty="0" smtClean="0">
                <a:solidFill>
                  <a:schemeClr val="tx1">
                    <a:lumMod val="75000"/>
                    <a:lumOff val="25000"/>
                  </a:schemeClr>
                </a:solidFill>
                <a:latin typeface="Calibri"/>
                <a:ea typeface="Times New Roman"/>
                <a:cs typeface="Times New Roman"/>
              </a:rPr>
              <a:t>applications. </a:t>
            </a:r>
            <a:r>
              <a:rPr lang="en-US" dirty="0" smtClean="0">
                <a:solidFill>
                  <a:prstClr val="white"/>
                </a:solidFill>
                <a:latin typeface="Calibri"/>
                <a:ea typeface="Times New Roman"/>
                <a:cs typeface="Times New Roman"/>
              </a:rPr>
              <a:t>applications.</a:t>
            </a:r>
            <a:endParaRPr lang="en-US" sz="2400" dirty="0">
              <a:solidFill>
                <a:prstClr val="white"/>
              </a:solidFill>
              <a:latin typeface="Calibri"/>
              <a:ea typeface="SimSun"/>
              <a:cs typeface="Times New Roman"/>
            </a:endParaRPr>
          </a:p>
        </p:txBody>
      </p:sp>
      <p:sp>
        <p:nvSpPr>
          <p:cNvPr id="7" name="TextBox 6"/>
          <p:cNvSpPr txBox="1"/>
          <p:nvPr/>
        </p:nvSpPr>
        <p:spPr>
          <a:xfrm>
            <a:off x="1229768" y="1149774"/>
            <a:ext cx="4423914" cy="941752"/>
          </a:xfrm>
          <a:prstGeom prst="rect">
            <a:avLst/>
          </a:prstGeom>
          <a:noFill/>
        </p:spPr>
        <p:txBody>
          <a:bodyPr wrap="square" lIns="91397" tIns="45698" rIns="91397" bIns="45698" rtlCol="0">
            <a:spAutoFit/>
          </a:bodyPr>
          <a:lstStyle/>
          <a:p>
            <a:pPr>
              <a:lnSpc>
                <a:spcPct val="115000"/>
              </a:lnSpc>
              <a:spcAft>
                <a:spcPts val="1000"/>
              </a:spcAft>
            </a:pPr>
            <a:r>
              <a:rPr lang="en-US" sz="2400" b="1" dirty="0">
                <a:solidFill>
                  <a:schemeClr val="accent1"/>
                </a:solidFill>
                <a:latin typeface="Segoe UI" panose="020B0502040204020203" pitchFamily="34" charset="0"/>
                <a:ea typeface="Segoe UI" panose="020B0502040204020203" pitchFamily="34" charset="0"/>
                <a:cs typeface="Segoe UI" panose="020B0502040204020203" pitchFamily="34" charset="0"/>
              </a:rPr>
              <a:t>ATRA-FLEX® </a:t>
            </a:r>
            <a:r>
              <a:rPr lang="en-US" sz="2400" dirty="0">
                <a:solidFill>
                  <a:schemeClr val="accent1"/>
                </a:solidFill>
                <a:latin typeface="Calibri"/>
                <a:ea typeface="Times New Roman"/>
                <a:cs typeface="Times New Roman"/>
              </a:rPr>
              <a:t>Couplings are proudly manufactured in the USA. </a:t>
            </a:r>
          </a:p>
        </p:txBody>
      </p:sp>
      <p:sp>
        <p:nvSpPr>
          <p:cNvPr id="8" name="TextBox 7"/>
          <p:cNvSpPr txBox="1"/>
          <p:nvPr/>
        </p:nvSpPr>
        <p:spPr>
          <a:xfrm>
            <a:off x="1414564" y="2127725"/>
            <a:ext cx="3537246" cy="1685032"/>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pP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*Standard </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hubs </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are </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machined from solid carbon steel rounds and tubing, maintaining tight tolerances which provides excellent coupling balance</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 Precision machined hubs</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 </a:t>
            </a:r>
            <a:endPar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endParaRPr>
          </a:p>
        </p:txBody>
      </p:sp>
      <p:pic>
        <p:nvPicPr>
          <p:cNvPr id="6149" name="Picture 78" descr="FullSizeRender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96" y="944766"/>
            <a:ext cx="1200151" cy="128768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97" descr="FullSizeRender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48559"/>
            <a:ext cx="1229764" cy="1443317"/>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98" descr="FullSizeR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 y="3532477"/>
            <a:ext cx="1219198" cy="1266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1202725" y="501159"/>
            <a:ext cx="184644" cy="36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endParaRPr lang="en-US">
              <a:solidFill>
                <a:prstClr val="white"/>
              </a:solidFill>
            </a:endParaRPr>
          </a:p>
        </p:txBody>
      </p:sp>
      <p:sp>
        <p:nvSpPr>
          <p:cNvPr id="10" name="Rectangle 7"/>
          <p:cNvSpPr>
            <a:spLocks noChangeArrowheads="1"/>
          </p:cNvSpPr>
          <p:nvPr/>
        </p:nvSpPr>
        <p:spPr bwMode="auto">
          <a:xfrm>
            <a:off x="1" y="1726593"/>
            <a:ext cx="400985"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1" name="Rectangle 8"/>
          <p:cNvSpPr>
            <a:spLocks noChangeArrowheads="1"/>
          </p:cNvSpPr>
          <p:nvPr/>
        </p:nvSpPr>
        <p:spPr bwMode="auto">
          <a:xfrm>
            <a:off x="-26899" y="3055158"/>
            <a:ext cx="400985"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2" name="Rectangle 9"/>
          <p:cNvSpPr>
            <a:spLocks noChangeArrowheads="1"/>
          </p:cNvSpPr>
          <p:nvPr/>
        </p:nvSpPr>
        <p:spPr bwMode="auto">
          <a:xfrm>
            <a:off x="2" y="4498368"/>
            <a:ext cx="357703"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3" name="Rectangle 10"/>
          <p:cNvSpPr>
            <a:spLocks noChangeArrowheads="1"/>
          </p:cNvSpPr>
          <p:nvPr/>
        </p:nvSpPr>
        <p:spPr bwMode="auto">
          <a:xfrm>
            <a:off x="2" y="5812818"/>
            <a:ext cx="357703"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4" name="Rectangle 11"/>
          <p:cNvSpPr>
            <a:spLocks noChangeArrowheads="1"/>
          </p:cNvSpPr>
          <p:nvPr/>
        </p:nvSpPr>
        <p:spPr bwMode="auto">
          <a:xfrm>
            <a:off x="2" y="7174893"/>
            <a:ext cx="271141"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pic>
        <p:nvPicPr>
          <p:cNvPr id="1026" name="Picture 2" descr="C:\Users\lisa\Pictures\website images for HOME Banner\P1000963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978" y="5918564"/>
            <a:ext cx="4147694" cy="9226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sa\Pictures\website images for HOME Banner\Hub 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5736" y="4971275"/>
            <a:ext cx="2864045" cy="1001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sa\Pictures\SHOP and Production\Image of hands and Dial Indicat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 y="30362"/>
            <a:ext cx="11722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isa\Pictures\SHOP and Production\Machinist prepping Machi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50" y="2232448"/>
            <a:ext cx="1237139" cy="12986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isa\Pictures\SHOP and Production\P100056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9" y="4785806"/>
            <a:ext cx="1215244" cy="1138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63149" y="5638803"/>
            <a:ext cx="3642827"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latin typeface="Calibri" panose="020F0502020204030204" pitchFamily="34" charset="0"/>
              </a:rPr>
              <a:t>*Corrosion Resistant Melonite Process offering cost savings alternative to Stainless Steel. </a:t>
            </a:r>
            <a:endParaRPr lang="en-US" dirty="0">
              <a:solidFill>
                <a:schemeClr val="tx1">
                  <a:lumMod val="75000"/>
                  <a:lumOff val="25000"/>
                </a:schemeClr>
              </a:solidFill>
              <a:latin typeface="Calibri" panose="020F0502020204030204" pitchFamily="34" charset="0"/>
            </a:endParaRP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5" y="369447"/>
            <a:ext cx="1801901" cy="1758274"/>
          </a:xfrm>
          <a:prstGeom prst="rect">
            <a:avLst/>
          </a:prstGeom>
        </p:spPr>
      </p:pic>
      <p:sp>
        <p:nvSpPr>
          <p:cNvPr id="6" name="TextBox 5"/>
          <p:cNvSpPr txBox="1"/>
          <p:nvPr/>
        </p:nvSpPr>
        <p:spPr>
          <a:xfrm>
            <a:off x="1905212" y="206514"/>
            <a:ext cx="5574171" cy="707842"/>
          </a:xfrm>
          <a:prstGeom prst="rect">
            <a:avLst/>
          </a:prstGeom>
          <a:solidFill>
            <a:schemeClr val="bg1">
              <a:lumMod val="95000"/>
            </a:schemeClr>
          </a:solidFill>
        </p:spPr>
        <p:txBody>
          <a:bodyPr wrap="square" lIns="91397" tIns="45698" rIns="91397" bIns="45698" rtlCol="0">
            <a:spAutoFit/>
          </a:bodyPr>
          <a:lstStyle/>
          <a:p>
            <a:r>
              <a:rPr lang="en-US" sz="2000" b="1" dirty="0">
                <a:solidFill>
                  <a:schemeClr val="tx1">
                    <a:lumMod val="75000"/>
                    <a:lumOff val="25000"/>
                  </a:schemeClr>
                </a:solidFill>
              </a:rPr>
              <a:t>Quality manufacturing you can rely on…. shipped out on schedule.  We deliver on our promises. </a:t>
            </a:r>
          </a:p>
        </p:txBody>
      </p:sp>
      <p:pic>
        <p:nvPicPr>
          <p:cNvPr id="16" name="Picture 2" descr="C:\Users\lisa\Pictures\IMG_740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721" y="2605005"/>
            <a:ext cx="2890995" cy="2366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5976" y="4436073"/>
            <a:ext cx="1295400" cy="1536872"/>
          </a:xfrm>
          <a:prstGeom prst="rect">
            <a:avLst/>
          </a:prstGeom>
        </p:spPr>
      </p:pic>
    </p:spTree>
    <p:extLst>
      <p:ext uri="{BB962C8B-B14F-4D97-AF65-F5344CB8AC3E}">
        <p14:creationId xmlns:p14="http://schemas.microsoft.com/office/powerpoint/2010/main" val="1112109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37395"/>
            <a:ext cx="4136130" cy="3733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922" y="1529599"/>
            <a:ext cx="4368027" cy="3733800"/>
          </a:xfrm>
          <a:prstGeom prst="rect">
            <a:avLst/>
          </a:prstGeom>
        </p:spPr>
      </p:pic>
      <p:sp>
        <p:nvSpPr>
          <p:cNvPr id="4" name="TextBox 3"/>
          <p:cNvSpPr txBox="1"/>
          <p:nvPr/>
        </p:nvSpPr>
        <p:spPr>
          <a:xfrm>
            <a:off x="114479" y="5401901"/>
            <a:ext cx="4136130" cy="923330"/>
          </a:xfrm>
          <a:prstGeom prst="rect">
            <a:avLst/>
          </a:prstGeom>
          <a:noFill/>
        </p:spPr>
        <p:txBody>
          <a:bodyPr wrap="square" lIns="91440" tIns="45720" rIns="91440" bIns="45720" rtlCol="0">
            <a:spAutoFit/>
          </a:bodyPr>
          <a:lstStyle/>
          <a:p>
            <a:r>
              <a:rPr lang="en-US" b="1" dirty="0" smtClean="0">
                <a:solidFill>
                  <a:schemeClr val="tx2"/>
                </a:solidFill>
              </a:rPr>
              <a:t>Original 1980 A Series®</a:t>
            </a:r>
          </a:p>
          <a:p>
            <a:r>
              <a:rPr lang="en-US" dirty="0" smtClean="0"/>
              <a:t>Multiple knock offs in the market since A Series patent expired</a:t>
            </a:r>
          </a:p>
        </p:txBody>
      </p:sp>
      <p:sp>
        <p:nvSpPr>
          <p:cNvPr id="5" name="TextBox 4"/>
          <p:cNvSpPr txBox="1"/>
          <p:nvPr/>
        </p:nvSpPr>
        <p:spPr>
          <a:xfrm>
            <a:off x="4742922" y="5263401"/>
            <a:ext cx="4248678" cy="1446550"/>
          </a:xfrm>
          <a:prstGeom prst="rect">
            <a:avLst/>
          </a:prstGeom>
          <a:noFill/>
        </p:spPr>
        <p:txBody>
          <a:bodyPr wrap="square" lIns="91440" tIns="45720" rIns="91440" bIns="45720" rtlCol="0">
            <a:spAutoFit/>
          </a:bodyPr>
          <a:lstStyle/>
          <a:p>
            <a:r>
              <a:rPr lang="en-US" sz="2800" b="1" dirty="0" smtClean="0">
                <a:solidFill>
                  <a:schemeClr val="tx2"/>
                </a:solidFill>
              </a:rPr>
              <a:t>Millennium Series® </a:t>
            </a:r>
            <a:r>
              <a:rPr lang="en-US" sz="2000" b="1" dirty="0" smtClean="0">
                <a:solidFill>
                  <a:schemeClr val="tx2"/>
                </a:solidFill>
              </a:rPr>
              <a:t>More internal support of insert allows for higher torque rating in a smaller package.   </a:t>
            </a:r>
            <a:endParaRPr lang="en-US" sz="2000" b="1" dirty="0">
              <a:solidFill>
                <a:schemeClr val="tx2"/>
              </a:solidFill>
            </a:endParaRPr>
          </a:p>
        </p:txBody>
      </p:sp>
      <p:sp>
        <p:nvSpPr>
          <p:cNvPr id="8" name="TextBox 7"/>
          <p:cNvSpPr txBox="1"/>
          <p:nvPr/>
        </p:nvSpPr>
        <p:spPr>
          <a:xfrm>
            <a:off x="152400" y="152402"/>
            <a:ext cx="8763000" cy="954107"/>
          </a:xfrm>
          <a:prstGeom prst="rect">
            <a:avLst/>
          </a:prstGeom>
          <a:noFill/>
        </p:spPr>
        <p:txBody>
          <a:bodyPr wrap="square" lIns="91440" tIns="45720" rIns="91440" bIns="45720" rtlCol="0">
            <a:spAutoFit/>
          </a:bodyPr>
          <a:lstStyle/>
          <a:p>
            <a:pPr lvl="0"/>
            <a:r>
              <a:rPr lang="en-US" sz="2800" b="1" dirty="0">
                <a:solidFill>
                  <a:srgbClr val="0070C0"/>
                </a:solidFill>
              </a:rPr>
              <a:t>ATRA-FLEX® </a:t>
            </a:r>
            <a:r>
              <a:rPr lang="en-US" sz="2800" b="1" dirty="0" smtClean="0">
                <a:solidFill>
                  <a:srgbClr val="0070C0"/>
                </a:solidFill>
              </a:rPr>
              <a:t>remains </a:t>
            </a:r>
            <a:r>
              <a:rPr lang="en-US" sz="2800" b="1" dirty="0">
                <a:solidFill>
                  <a:srgbClr val="0070C0"/>
                </a:solidFill>
              </a:rPr>
              <a:t>innovative as we continue to provide superior coupling </a:t>
            </a:r>
            <a:r>
              <a:rPr lang="en-US" sz="2800" b="1" dirty="0" smtClean="0">
                <a:solidFill>
                  <a:srgbClr val="0070C0"/>
                </a:solidFill>
              </a:rPr>
              <a:t>solutions. </a:t>
            </a:r>
            <a:endParaRPr lang="en-US" sz="2800" b="1" dirty="0">
              <a:solidFill>
                <a:srgbClr val="0070C0"/>
              </a:solidFill>
            </a:endParaRPr>
          </a:p>
        </p:txBody>
      </p:sp>
    </p:spTree>
    <p:extLst>
      <p:ext uri="{BB962C8B-B14F-4D97-AF65-F5344CB8AC3E}">
        <p14:creationId xmlns:p14="http://schemas.microsoft.com/office/powerpoint/2010/main" val="123011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065" y="974508"/>
            <a:ext cx="8610600" cy="4043114"/>
          </a:xfrm>
          <a:prstGeom prst="rect">
            <a:avLst/>
          </a:prstGeom>
          <a:solidFill>
            <a:schemeClr val="bg1">
              <a:lumMod val="95000"/>
            </a:schemeClr>
          </a:solidFill>
        </p:spPr>
        <p:txBody>
          <a:bodyPr wrap="square" lIns="91397" tIns="45698" rIns="91397" bIns="45698" rtlCol="0">
            <a:spAutoFit/>
          </a:bodyPr>
          <a:lstStyle/>
          <a:p>
            <a:pPr marL="342739" indent="-342739" algn="just">
              <a:lnSpc>
                <a:spcPct val="115000"/>
              </a:lnSpc>
              <a:buFont typeface="Symbol"/>
              <a:buChar char=""/>
            </a:pPr>
            <a:r>
              <a:rPr lang="en-US" dirty="0">
                <a:latin typeface="Calibri"/>
                <a:ea typeface="SimSun"/>
                <a:cs typeface="Times New Roman"/>
              </a:rPr>
              <a:t>Detect and </a:t>
            </a:r>
            <a:r>
              <a:rPr lang="en-US" dirty="0" smtClean="0">
                <a:latin typeface="Calibri"/>
                <a:ea typeface="SimSun"/>
                <a:cs typeface="Times New Roman"/>
              </a:rPr>
              <a:t>lock-on ring feature </a:t>
            </a:r>
          </a:p>
          <a:p>
            <a:pPr marL="342739" indent="-342739" algn="just">
              <a:lnSpc>
                <a:spcPct val="115000"/>
              </a:lnSpc>
              <a:buFont typeface="Symbol"/>
              <a:buChar char=""/>
            </a:pPr>
            <a:r>
              <a:rPr lang="en-US" dirty="0" smtClean="0">
                <a:latin typeface="Calibri"/>
                <a:ea typeface="SimSun"/>
                <a:cs typeface="Times New Roman"/>
              </a:rPr>
              <a:t>No nuts or bolts; easy install. </a:t>
            </a:r>
          </a:p>
          <a:p>
            <a:pPr marL="342739" indent="-342739" algn="just">
              <a:lnSpc>
                <a:spcPct val="115000"/>
              </a:lnSpc>
              <a:buFont typeface="Symbol"/>
              <a:buChar char=""/>
            </a:pPr>
            <a:r>
              <a:rPr lang="en-US" dirty="0" smtClean="0">
                <a:latin typeface="Calibri"/>
                <a:ea typeface="SimSun"/>
                <a:cs typeface="Times New Roman"/>
              </a:rPr>
              <a:t>No need to move equipment when replacing insert </a:t>
            </a:r>
          </a:p>
          <a:p>
            <a:pPr marL="342739" indent="-342739" algn="just">
              <a:lnSpc>
                <a:spcPct val="115000"/>
              </a:lnSpc>
              <a:buFont typeface="Symbol"/>
              <a:buChar char=""/>
            </a:pPr>
            <a:r>
              <a:rPr lang="en-US" dirty="0" smtClean="0">
                <a:latin typeface="Calibri"/>
                <a:ea typeface="SimSun"/>
                <a:cs typeface="Times New Roman"/>
              </a:rPr>
              <a:t>No metal to metal parts; no need to replace hubs </a:t>
            </a:r>
          </a:p>
          <a:p>
            <a:pPr marL="342739" indent="-342739" algn="just">
              <a:lnSpc>
                <a:spcPct val="115000"/>
              </a:lnSpc>
              <a:buFont typeface="Symbol"/>
              <a:buChar char=""/>
            </a:pPr>
            <a:r>
              <a:rPr lang="en-US" dirty="0" smtClean="0">
                <a:latin typeface="Calibri"/>
                <a:ea typeface="SimSun"/>
                <a:cs typeface="Times New Roman"/>
              </a:rPr>
              <a:t>No lubrication needed</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“Internal Support” of Insert for </a:t>
            </a:r>
            <a:r>
              <a:rPr lang="en-US" dirty="0" smtClean="0">
                <a:latin typeface="Calibri"/>
                <a:ea typeface="SimSun"/>
                <a:cs typeface="Times New Roman"/>
              </a:rPr>
              <a:t>higher HP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Higher </a:t>
            </a:r>
            <a:r>
              <a:rPr lang="en-US" dirty="0" smtClean="0">
                <a:latin typeface="Calibri"/>
                <a:ea typeface="SimSun"/>
                <a:cs typeface="Times New Roman"/>
              </a:rPr>
              <a:t>horse power </a:t>
            </a:r>
            <a:r>
              <a:rPr lang="en-US" dirty="0">
                <a:latin typeface="Calibri"/>
                <a:ea typeface="SimSun"/>
                <a:cs typeface="Times New Roman"/>
              </a:rPr>
              <a:t>in a </a:t>
            </a:r>
            <a:r>
              <a:rPr lang="en-US" dirty="0" smtClean="0">
                <a:latin typeface="Calibri"/>
                <a:ea typeface="SimSun"/>
                <a:cs typeface="Times New Roman"/>
              </a:rPr>
              <a:t>smaller </a:t>
            </a:r>
            <a:r>
              <a:rPr lang="en-US" dirty="0">
                <a:latin typeface="Calibri"/>
                <a:ea typeface="SimSun"/>
                <a:cs typeface="Times New Roman"/>
              </a:rPr>
              <a:t>p</a:t>
            </a:r>
            <a:r>
              <a:rPr lang="en-US" dirty="0" smtClean="0">
                <a:latin typeface="Calibri"/>
                <a:ea typeface="SimSun"/>
                <a:cs typeface="Times New Roman"/>
              </a:rPr>
              <a:t>ackage vs other elastomeric designs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Large </a:t>
            </a:r>
            <a:r>
              <a:rPr lang="en-US" dirty="0" smtClean="0">
                <a:latin typeface="Calibri"/>
                <a:ea typeface="SimSun"/>
                <a:cs typeface="Times New Roman"/>
              </a:rPr>
              <a:t>bore </a:t>
            </a:r>
            <a:r>
              <a:rPr lang="en-US" dirty="0">
                <a:latin typeface="Calibri"/>
                <a:ea typeface="SimSun"/>
                <a:cs typeface="Times New Roman"/>
              </a:rPr>
              <a:t>c</a:t>
            </a:r>
            <a:r>
              <a:rPr lang="en-US" dirty="0" smtClean="0">
                <a:latin typeface="Calibri"/>
                <a:ea typeface="SimSun"/>
                <a:cs typeface="Times New Roman"/>
              </a:rPr>
              <a:t>apacity, up to 16 inch shafts</a:t>
            </a:r>
            <a:endParaRPr lang="en-US" dirty="0">
              <a:latin typeface="Calibri"/>
              <a:ea typeface="SimSun"/>
              <a:cs typeface="Times New Roman"/>
            </a:endParaRPr>
          </a:p>
          <a:p>
            <a:pPr marL="342739" indent="-342739">
              <a:lnSpc>
                <a:spcPct val="115000"/>
              </a:lnSpc>
              <a:buFont typeface="Symbol"/>
              <a:buChar char=""/>
            </a:pPr>
            <a:r>
              <a:rPr lang="en-US" dirty="0">
                <a:latin typeface="Calibri"/>
                <a:ea typeface="SimSun"/>
                <a:cs typeface="Times New Roman"/>
              </a:rPr>
              <a:t>No </a:t>
            </a:r>
            <a:r>
              <a:rPr lang="en-US" dirty="0" smtClean="0">
                <a:latin typeface="Calibri"/>
                <a:ea typeface="SimSun"/>
                <a:cs typeface="Times New Roman"/>
              </a:rPr>
              <a:t>exposed shaft </a:t>
            </a:r>
            <a:r>
              <a:rPr lang="en-US" dirty="0">
                <a:latin typeface="Calibri"/>
                <a:ea typeface="SimSun"/>
                <a:cs typeface="Times New Roman"/>
              </a:rPr>
              <a:t>on </a:t>
            </a:r>
            <a:r>
              <a:rPr lang="en-US" dirty="0" smtClean="0">
                <a:latin typeface="Calibri"/>
                <a:ea typeface="SimSun"/>
                <a:cs typeface="Times New Roman"/>
              </a:rPr>
              <a:t>spacer coupling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Very </a:t>
            </a:r>
            <a:r>
              <a:rPr lang="en-US" dirty="0" smtClean="0">
                <a:latin typeface="Calibri"/>
                <a:ea typeface="SimSun"/>
                <a:cs typeface="Times New Roman"/>
              </a:rPr>
              <a:t>economical ; save on maintenance downtime expenses </a:t>
            </a:r>
            <a:endParaRPr lang="en-US" dirty="0">
              <a:latin typeface="Calibri"/>
              <a:ea typeface="SimSun"/>
              <a:cs typeface="Times New Roman"/>
            </a:endParaRPr>
          </a:p>
          <a:p>
            <a:pPr marL="342739" indent="-342739" algn="just">
              <a:lnSpc>
                <a:spcPct val="115000"/>
              </a:lnSpc>
              <a:spcAft>
                <a:spcPts val="1000"/>
              </a:spcAft>
              <a:buFont typeface="Symbol"/>
              <a:buChar char=""/>
            </a:pPr>
            <a:r>
              <a:rPr lang="en-US" dirty="0">
                <a:latin typeface="Calibri"/>
                <a:ea typeface="SimSun"/>
                <a:cs typeface="Times New Roman"/>
              </a:rPr>
              <a:t>Torque </a:t>
            </a:r>
            <a:r>
              <a:rPr lang="en-US" dirty="0" smtClean="0">
                <a:latin typeface="Calibri"/>
                <a:ea typeface="SimSun"/>
                <a:cs typeface="Times New Roman"/>
              </a:rPr>
              <a:t>ratings </a:t>
            </a:r>
            <a:r>
              <a:rPr lang="en-US" dirty="0">
                <a:latin typeface="Calibri"/>
                <a:ea typeface="SimSun"/>
                <a:cs typeface="Times New Roman"/>
              </a:rPr>
              <a:t>up to </a:t>
            </a:r>
            <a:r>
              <a:rPr lang="en-US" dirty="0" smtClean="0">
                <a:latin typeface="Calibri"/>
                <a:ea typeface="SimSun"/>
                <a:cs typeface="Times New Roman"/>
              </a:rPr>
              <a:t>3,610,000 LB-IN, much more than similar knockoff styles</a:t>
            </a:r>
          </a:p>
          <a:p>
            <a:pPr marL="342739" indent="-342739" algn="just">
              <a:lnSpc>
                <a:spcPct val="115000"/>
              </a:lnSpc>
              <a:spcAft>
                <a:spcPts val="1000"/>
              </a:spcAft>
              <a:buFont typeface="Symbol"/>
              <a:buChar char=""/>
            </a:pPr>
            <a:r>
              <a:rPr lang="en-US" dirty="0" smtClean="0">
                <a:latin typeface="Calibri"/>
                <a:ea typeface="SimSun"/>
                <a:cs typeface="Times New Roman"/>
              </a:rPr>
              <a:t>Accommodates parallel, axial and angular and misalignment </a:t>
            </a:r>
            <a:endParaRPr lang="en-US" dirty="0">
              <a:latin typeface="Calibri"/>
              <a:ea typeface="SimSun"/>
              <a:cs typeface="Times New Roman"/>
            </a:endParaRPr>
          </a:p>
        </p:txBody>
      </p:sp>
      <p:sp>
        <p:nvSpPr>
          <p:cNvPr id="8" name="TextBox 7"/>
          <p:cNvSpPr txBox="1"/>
          <p:nvPr/>
        </p:nvSpPr>
        <p:spPr>
          <a:xfrm>
            <a:off x="228600" y="559725"/>
            <a:ext cx="9067800" cy="400065"/>
          </a:xfrm>
          <a:prstGeom prst="rect">
            <a:avLst/>
          </a:prstGeom>
          <a:noFill/>
        </p:spPr>
        <p:txBody>
          <a:bodyPr wrap="square" lIns="91397" tIns="45698" rIns="91397" bIns="45698" rtlCol="0">
            <a:spAutoFit/>
          </a:bodyPr>
          <a:lstStyle/>
          <a:p>
            <a:pPr algn="ctr"/>
            <a:r>
              <a:rPr lang="en-US" sz="2000" dirty="0">
                <a:solidFill>
                  <a:srgbClr val="297FD5"/>
                </a:solidFill>
                <a:latin typeface="Calibri" panose="020F0502020204030204" pitchFamily="34" charset="0"/>
                <a:ea typeface="Segoe UI" panose="020B0502040204020203" pitchFamily="34" charset="0"/>
                <a:cs typeface="Segoe UI" panose="020B0502040204020203" pitchFamily="34" charset="0"/>
              </a:rPr>
              <a:t>Improved Design from Original A Series- Higher Horse Power in a Smaller Package </a:t>
            </a:r>
          </a:p>
        </p:txBody>
      </p:sp>
      <p:sp>
        <p:nvSpPr>
          <p:cNvPr id="2" name="TextBox 1"/>
          <p:cNvSpPr txBox="1"/>
          <p:nvPr/>
        </p:nvSpPr>
        <p:spPr>
          <a:xfrm>
            <a:off x="2318476" y="48150"/>
            <a:ext cx="4267200"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ATRA-FLEX</a:t>
            </a:r>
            <a:r>
              <a:rPr lang="en-US" sz="24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Millennium</a:t>
            </a:r>
            <a:r>
              <a:rPr lang="en-US" sz="20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
            </a:r>
          </a:p>
        </p:txBody>
      </p:sp>
      <p:pic>
        <p:nvPicPr>
          <p:cNvPr id="15362" name="Picture 2" descr="C:\Users\lisa\Pictures\Product Images T,M,A Completes, Expanded and inserts\M2Explod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8478" y="5017666"/>
            <a:ext cx="2479887" cy="185991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lisa\Pictures\Product Images T,M,A Completes, Expanded and inserts\M2 Complet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5021716"/>
            <a:ext cx="2318476"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lisa\Pictures\Product Images T,M,A Completes, Expanded and inserts\M2 R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494" y="4958320"/>
            <a:ext cx="2040800" cy="1899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378" y="5017685"/>
            <a:ext cx="2478121" cy="1858591"/>
          </a:xfrm>
          <a:prstGeom prst="rect">
            <a:avLst/>
          </a:prstGeom>
        </p:spPr>
      </p:pic>
    </p:spTree>
    <p:extLst>
      <p:ext uri="{BB962C8B-B14F-4D97-AF65-F5344CB8AC3E}">
        <p14:creationId xmlns:p14="http://schemas.microsoft.com/office/powerpoint/2010/main" val="47477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0223" y="392170"/>
            <a:ext cx="3513826" cy="410837"/>
          </a:xfrm>
          <a:prstGeom prst="rect">
            <a:avLst/>
          </a:prstGeom>
          <a:noFill/>
        </p:spPr>
        <p:txBody>
          <a:bodyPr wrap="square" lIns="91397" tIns="45698" rIns="91397" bIns="45698" rtlCol="0">
            <a:spAutoFit/>
          </a:bodyPr>
          <a:lstStyle/>
          <a:p>
            <a:pPr algn="ctr">
              <a:lnSpc>
                <a:spcPct val="115000"/>
              </a:lnSpc>
              <a:spcAft>
                <a:spcPts val="1000"/>
              </a:spcAft>
            </a:pPr>
            <a:r>
              <a:rPr lang="en-US" b="1" dirty="0">
                <a:solidFill>
                  <a:prstClr val="white"/>
                </a:solidFill>
                <a:latin typeface="Calibri"/>
                <a:ea typeface="Calibri"/>
                <a:cs typeface="Times New Roman"/>
              </a:rPr>
              <a:t> </a:t>
            </a:r>
            <a:endParaRPr lang="en-US" sz="1000" dirty="0">
              <a:solidFill>
                <a:prstClr val="white"/>
              </a:solidFill>
              <a:latin typeface="Calibri"/>
              <a:ea typeface="Calibri"/>
              <a:cs typeface="Times New Roman"/>
            </a:endParaRPr>
          </a:p>
        </p:txBody>
      </p:sp>
      <p:sp>
        <p:nvSpPr>
          <p:cNvPr id="5" name="TextBox 4"/>
          <p:cNvSpPr txBox="1"/>
          <p:nvPr/>
        </p:nvSpPr>
        <p:spPr>
          <a:xfrm>
            <a:off x="98512" y="1605444"/>
            <a:ext cx="8911804" cy="4184178"/>
          </a:xfrm>
          <a:prstGeom prst="rect">
            <a:avLst/>
          </a:prstGeom>
          <a:solidFill>
            <a:schemeClr val="bg1">
              <a:lumMod val="95000"/>
            </a:schemeClr>
          </a:solidFill>
        </p:spPr>
        <p:txBody>
          <a:bodyPr wrap="square" lIns="91397" tIns="45698" rIns="91397" bIns="45698" rtlCol="0">
            <a:spAutoFit/>
          </a:bodyPr>
          <a:lstStyle/>
          <a:p>
            <a:r>
              <a:rPr lang="en-US" b="1" dirty="0">
                <a:solidFill>
                  <a:srgbClr val="297FD5"/>
                </a:solidFill>
                <a:ea typeface="Times New Roman"/>
                <a:cs typeface="Times New Roman"/>
              </a:rPr>
              <a:t>Features </a:t>
            </a:r>
            <a:r>
              <a:rPr lang="en-US" b="1" dirty="0">
                <a:solidFill>
                  <a:schemeClr val="tx1">
                    <a:lumMod val="75000"/>
                    <a:lumOff val="25000"/>
                  </a:schemeClr>
                </a:solidFill>
                <a:ea typeface="Times New Roman"/>
                <a:cs typeface="Times New Roman"/>
              </a:rPr>
              <a:t>Patented T-Flex® </a:t>
            </a:r>
            <a:r>
              <a:rPr lang="en-US" dirty="0">
                <a:ea typeface="Times New Roman"/>
                <a:cs typeface="Times New Roman"/>
              </a:rPr>
              <a:t>absorbs extreme torsional shock and vibration </a:t>
            </a:r>
            <a:endParaRPr lang="en-US" dirty="0" smtClean="0">
              <a:ea typeface="Times New Roman"/>
              <a:cs typeface="Times New Roman"/>
            </a:endParaRPr>
          </a:p>
          <a:p>
            <a:r>
              <a:rPr lang="en-US" dirty="0" smtClean="0">
                <a:ea typeface="Times New Roman"/>
                <a:cs typeface="Times New Roman"/>
              </a:rPr>
              <a:t>while </a:t>
            </a:r>
            <a:r>
              <a:rPr lang="en-US" dirty="0">
                <a:ea typeface="Times New Roman"/>
                <a:cs typeface="Times New Roman"/>
              </a:rPr>
              <a:t>accommodating angular, parallel, and axial misalignment without generating reactionary loads, which significantly increases bearing life. </a:t>
            </a:r>
            <a:endParaRPr lang="en-US" dirty="0" smtClean="0">
              <a:ea typeface="Times New Roman"/>
              <a:cs typeface="Times New Roman"/>
            </a:endParaRPr>
          </a:p>
          <a:p>
            <a:endParaRPr lang="en-US" dirty="0">
              <a:cs typeface="Times New Roman"/>
            </a:endParaRPr>
          </a:p>
          <a:p>
            <a:pPr>
              <a:lnSpc>
                <a:spcPct val="115000"/>
              </a:lnSpc>
              <a:spcAft>
                <a:spcPts val="1000"/>
              </a:spcAft>
              <a:buSzPts val="1000"/>
              <a:tabLst>
                <a:tab pos="456986" algn="l"/>
              </a:tabLst>
            </a:pPr>
            <a:r>
              <a:rPr lang="en-US" b="1" dirty="0">
                <a:solidFill>
                  <a:schemeClr val="tx1">
                    <a:lumMod val="75000"/>
                    <a:lumOff val="25000"/>
                  </a:schemeClr>
                </a:solidFill>
                <a:ea typeface="Times New Roman"/>
                <a:cs typeface="Times New Roman"/>
              </a:rPr>
              <a:t>Application Range </a:t>
            </a:r>
            <a:r>
              <a:rPr lang="en-US" dirty="0">
                <a:solidFill>
                  <a:prstClr val="black"/>
                </a:solidFill>
                <a:ea typeface="Times New Roman"/>
                <a:cs typeface="Times New Roman"/>
              </a:rPr>
              <a:t>T-Flex® coupling sizes available to transmit torque loads from 60 lb-in to over 1,570,000 lb-in with shaft capacities ranging from .375 to over 20.00 running from low rpm to over 18,000 rpm. </a:t>
            </a:r>
            <a:endParaRPr lang="en-US" dirty="0" smtClean="0">
              <a:solidFill>
                <a:prstClr val="black"/>
              </a:solidFill>
              <a:ea typeface="Times New Roman"/>
              <a:cs typeface="Times New Roman"/>
            </a:endParaRPr>
          </a:p>
          <a:p>
            <a:pPr lvl="0"/>
            <a:r>
              <a:rPr lang="en-US" b="1" dirty="0">
                <a:solidFill>
                  <a:schemeClr val="tx1">
                    <a:lumMod val="75000"/>
                    <a:lumOff val="25000"/>
                  </a:schemeClr>
                </a:solidFill>
                <a:ea typeface="Times New Roman"/>
                <a:cs typeface="Times New Roman"/>
              </a:rPr>
              <a:t>T-Flex® </a:t>
            </a:r>
            <a:r>
              <a:rPr lang="en-US" dirty="0">
                <a:solidFill>
                  <a:prstClr val="black"/>
                </a:solidFill>
                <a:ea typeface="Times New Roman"/>
                <a:cs typeface="Times New Roman"/>
              </a:rPr>
              <a:t>uniquely combines the stability of a compression type coupling with the safety of a shear coupling. In the event of a lockup, the insert will shear, minimizing the possibility of damaging your rotational equipment. No lubrication or routine maintenance is required</a:t>
            </a:r>
            <a:endParaRPr lang="en-US" dirty="0">
              <a:solidFill>
                <a:prstClr val="black"/>
              </a:solidFill>
            </a:endParaRPr>
          </a:p>
          <a:p>
            <a:pPr>
              <a:lnSpc>
                <a:spcPct val="115000"/>
              </a:lnSpc>
              <a:spcAft>
                <a:spcPts val="1000"/>
              </a:spcAft>
              <a:buSzPts val="1000"/>
              <a:tabLst>
                <a:tab pos="456986" algn="l"/>
              </a:tabLst>
            </a:pPr>
            <a:endParaRPr lang="en-US" sz="1600" dirty="0">
              <a:solidFill>
                <a:prstClr val="black"/>
              </a:solidFill>
              <a:latin typeface="Arial Narrow" panose="020B0606020202030204" pitchFamily="34" charset="0"/>
              <a:ea typeface="Calibri"/>
              <a:cs typeface="Times New Roman"/>
            </a:endParaRPr>
          </a:p>
          <a:p>
            <a:pPr>
              <a:lnSpc>
                <a:spcPct val="115000"/>
              </a:lnSpc>
              <a:spcAft>
                <a:spcPts val="1000"/>
              </a:spcAft>
              <a:buSzPts val="1000"/>
              <a:tabLst>
                <a:tab pos="456986" algn="l"/>
              </a:tabLst>
            </a:pPr>
            <a:endParaRPr lang="en-US" sz="1600" dirty="0">
              <a:solidFill>
                <a:prstClr val="black"/>
              </a:solidFill>
              <a:latin typeface="Arial Narrow" panose="020B0606020202030204" pitchFamily="34" charset="0"/>
              <a:ea typeface="Calibri"/>
              <a:cs typeface="Times New Roman"/>
            </a:endParaRPr>
          </a:p>
          <a:p>
            <a:endParaRPr lang="en-US" sz="1600" dirty="0">
              <a:latin typeface="Arial Narrow" panose="020B0606020202030204" pitchFamily="34" charset="0"/>
            </a:endParaRPr>
          </a:p>
        </p:txBody>
      </p:sp>
      <p:sp>
        <p:nvSpPr>
          <p:cNvPr id="4" name="TextBox 3"/>
          <p:cNvSpPr txBox="1"/>
          <p:nvPr/>
        </p:nvSpPr>
        <p:spPr>
          <a:xfrm>
            <a:off x="1014201" y="784330"/>
            <a:ext cx="5562600" cy="830952"/>
          </a:xfrm>
          <a:prstGeom prst="rect">
            <a:avLst/>
          </a:prstGeom>
          <a:noFill/>
        </p:spPr>
        <p:txBody>
          <a:bodyPr wrap="square" lIns="91397" tIns="45698" rIns="91397" bIns="45698" rtlCol="0">
            <a:spAutoFit/>
          </a:bodyPr>
          <a:lstStyle/>
          <a:p>
            <a:pPr algn="ctr"/>
            <a:r>
              <a:rPr lang="en-US" sz="2400" dirty="0">
                <a:solidFill>
                  <a:srgbClr val="297FD5"/>
                </a:solidFill>
              </a:rPr>
              <a:t>Heavy  duty, high performance couplings driven on a horizontal Plane . Bolt on ring </a:t>
            </a:r>
          </a:p>
        </p:txBody>
      </p:sp>
      <p:sp>
        <p:nvSpPr>
          <p:cNvPr id="6" name="TextBox 5"/>
          <p:cNvSpPr txBox="1"/>
          <p:nvPr/>
        </p:nvSpPr>
        <p:spPr>
          <a:xfrm>
            <a:off x="945103" y="174353"/>
            <a:ext cx="5852304" cy="658597"/>
          </a:xfrm>
          <a:prstGeom prst="rect">
            <a:avLst/>
          </a:prstGeom>
          <a:solidFill>
            <a:schemeClr val="bg1">
              <a:lumMod val="95000"/>
            </a:schemeClr>
          </a:solidFill>
        </p:spPr>
        <p:txBody>
          <a:bodyPr wrap="square" lIns="91397" tIns="45698" rIns="91397" bIns="45698" rtlCol="0">
            <a:spAutoFit/>
          </a:bodyPr>
          <a:lstStyle/>
          <a:p>
            <a:pPr algn="ctr">
              <a:lnSpc>
                <a:spcPct val="115000"/>
              </a:lnSpc>
              <a:spcAft>
                <a:spcPts val="1000"/>
              </a:spcAft>
            </a:pPr>
            <a:r>
              <a:rPr lang="en-US" sz="3200" b="1"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ATRA-FLEX  T-FLEX </a:t>
            </a:r>
            <a:r>
              <a:rPr lang="en-US" sz="1000" b="1" dirty="0">
                <a:solidFill>
                  <a:schemeClr val="tx1">
                    <a:lumMod val="75000"/>
                    <a:lumOff val="25000"/>
                  </a:schemeClr>
                </a:solidFill>
                <a:latin typeface="Arial" panose="020B0604020202020204" pitchFamily="34" charset="0"/>
                <a:ea typeface="Calibri"/>
                <a:cs typeface="Arial" panose="020B0604020202020204" pitchFamily="34" charset="0"/>
              </a:rPr>
              <a:t>Patent # 7,244,186 </a:t>
            </a:r>
            <a:endParaRPr lang="en-US" sz="1000" dirty="0">
              <a:solidFill>
                <a:schemeClr val="tx1">
                  <a:lumMod val="75000"/>
                  <a:lumOff val="25000"/>
                </a:schemeClr>
              </a:solidFill>
              <a:latin typeface="Arial" panose="020B0604020202020204" pitchFamily="34" charset="0"/>
              <a:ea typeface="Calibri"/>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62" y="4712787"/>
            <a:ext cx="2479078" cy="2153767"/>
          </a:xfrm>
          <a:prstGeom prst="rect">
            <a:avLst/>
          </a:prstGeom>
        </p:spPr>
      </p:pic>
      <p:pic>
        <p:nvPicPr>
          <p:cNvPr id="14338" name="Picture 2" descr="C:\Users\lisa\Pictures\Product Images T,M,A Completes, Expanded and inserts\T Series 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9167" y="4696823"/>
            <a:ext cx="2573789" cy="216118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lisa\Pictures\Product Images T,M,A Completes, Expanded and inserts\T Series Spaced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364" y="4730542"/>
            <a:ext cx="3464060" cy="2127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491" y="-17684"/>
            <a:ext cx="2228515" cy="1671387"/>
          </a:xfrm>
          <a:prstGeom prst="rect">
            <a:avLst/>
          </a:prstGeom>
        </p:spPr>
      </p:pic>
    </p:spTree>
    <p:extLst>
      <p:ext uri="{BB962C8B-B14F-4D97-AF65-F5344CB8AC3E}">
        <p14:creationId xmlns:p14="http://schemas.microsoft.com/office/powerpoint/2010/main" val="293592413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9432"/>
            <a:ext cx="8229600" cy="6322368"/>
          </a:xfrm>
          <a:solidFill>
            <a:schemeClr val="bg1">
              <a:lumMod val="95000"/>
            </a:schemeClr>
          </a:solidFill>
        </p:spPr>
        <p:txBody>
          <a:bodyPr>
            <a:normAutofit fontScale="25000" lnSpcReduction="20000"/>
          </a:bodyPr>
          <a:lstStyle/>
          <a:p>
            <a:r>
              <a:rPr lang="en-US" sz="7200" b="1" dirty="0">
                <a:solidFill>
                  <a:schemeClr val="tx1">
                    <a:lumMod val="65000"/>
                    <a:lumOff val="35000"/>
                  </a:schemeClr>
                </a:solidFill>
              </a:rPr>
              <a:t>We are committed to offering a superior coupling option and providing solutions </a:t>
            </a:r>
            <a:endParaRPr lang="en-US" sz="7200"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Outperforms the competition: USA MADE couplings insure quality manufactured couplings that create more efficiency and reliability</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Accepts misalignment up to 2 degrees.</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Excellent choice for standardization: Replace or retrofit all styles of couplings in high and low torque applications.</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Reduce Inventory: No metal to metal contact allow you to lower your inventory of spare parts to inserts only.</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Standard inserts have a temperature range from -60℉ to 250℉ with high temperature inserts available up to 350 °F.</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 variety of inserts are available in a range of hardness to meet most torsional stiffness and torque requirements and offers very high resistance to chemicals and weather.</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Absorbs and dampens torsional vibration shock extending the life of your driven equipment.</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Lower total cost of ownership: Save money and downtime with the ease of replacement of inserts. No need to remove hubs or disassemble the driving or driven equipment.</a:t>
            </a:r>
          </a:p>
          <a:p>
            <a:endParaRPr lang="en-US" dirty="0"/>
          </a:p>
        </p:txBody>
      </p:sp>
      <p:sp>
        <p:nvSpPr>
          <p:cNvPr id="4" name="TextBox 3"/>
          <p:cNvSpPr txBox="1"/>
          <p:nvPr/>
        </p:nvSpPr>
        <p:spPr>
          <a:xfrm>
            <a:off x="2667000" y="19285"/>
            <a:ext cx="3505200" cy="461620"/>
          </a:xfrm>
          <a:prstGeom prst="rect">
            <a:avLst/>
          </a:prstGeom>
          <a:noFill/>
        </p:spPr>
        <p:txBody>
          <a:bodyPr wrap="square" lIns="91397" tIns="45698" rIns="91397" bIns="45698" rtlCol="0">
            <a:spAutoFit/>
          </a:bodyPr>
          <a:lstStyle/>
          <a:p>
            <a:r>
              <a:rPr lang="en-US" sz="2400" b="1" dirty="0">
                <a:solidFill>
                  <a:schemeClr val="accent1"/>
                </a:solidFill>
              </a:rPr>
              <a:t>WHY Choose ATRA-FLEX® </a:t>
            </a:r>
          </a:p>
        </p:txBody>
      </p:sp>
    </p:spTree>
    <p:extLst>
      <p:ext uri="{BB962C8B-B14F-4D97-AF65-F5344CB8AC3E}">
        <p14:creationId xmlns:p14="http://schemas.microsoft.com/office/powerpoint/2010/main" val="475061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4788</TotalTime>
  <Words>2665</Words>
  <Application>Microsoft Office PowerPoint</Application>
  <PresentationFormat>On-screen Show (4:3)</PresentationFormat>
  <Paragraphs>194</Paragraphs>
  <Slides>39</Slides>
  <Notes>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2_Office Theme</vt:lpstr>
      <vt:lpstr>Large Enough to Handle Your Toughest Applications, Small Enough to Care. </vt:lpstr>
      <vt:lpstr>Providing Coupling Solutions and Exceptional Customer Service  Since 1980 </vt:lpstr>
      <vt:lpstr>Recognized for unparalleled technical support and delivery times, we continue to strive and meet our customers needs. </vt:lpstr>
      <vt:lpstr>Why We Stand Out from the Competition? Your Urgency or Emergency Becomes our Priority  </vt:lpstr>
      <vt:lpstr>PowerPoint Presentation</vt:lpstr>
      <vt:lpstr>PowerPoint Presentation</vt:lpstr>
      <vt:lpstr>PowerPoint Presentation</vt:lpstr>
      <vt:lpstr>PowerPoint Presentation</vt:lpstr>
      <vt:lpstr>PowerPoint Presentation</vt:lpstr>
      <vt:lpstr>Unscheduled Downtime </vt:lpstr>
      <vt:lpstr> Increase UPTIME and lower downtime expenses  with ATRA-FLEX®  </vt:lpstr>
      <vt:lpstr>WHY choose an ATRA-FLEX Elastomeric style coupling Vs. Grid and Gear Couplings  </vt:lpstr>
      <vt:lpstr>Costs  Associated with Grid and Gear Coupling Failures  </vt:lpstr>
      <vt:lpstr> </vt:lpstr>
      <vt:lpstr>PowerPoint Presentation</vt:lpstr>
      <vt:lpstr>Successful Grid and Gear Replacement Reference </vt:lpstr>
      <vt:lpstr>PowerPoint Presentation</vt:lpstr>
      <vt:lpstr>PowerPoint Presentation</vt:lpstr>
      <vt:lpstr>Standard Inventory Readily Available  </vt:lpstr>
      <vt:lpstr>PowerPoint Presentation</vt:lpstr>
      <vt:lpstr>PowerPoint Presentation</vt:lpstr>
      <vt:lpstr>          Labor cost that come with lengthy and troublesome Installations and repairs        </vt:lpstr>
      <vt:lpstr>Easily REDUCE  the amount of  grid coupling MAINTENANCE by eliminating  grease points and lengthy repairs. Leave existing flange hubs and add an ATRA-FLEX drop out spacer coupling to increase UPTIME. </vt:lpstr>
      <vt:lpstr>PowerPoint Presentation</vt:lpstr>
      <vt:lpstr>T- FLEX® Demo </vt:lpstr>
      <vt:lpstr>With our wide variety of coupling styles  and custom designs  customers have relied and chosen to standardize on ATRA-FLEX®</vt:lpstr>
      <vt:lpstr>PowerPoint Presentation</vt:lpstr>
      <vt:lpstr>ATRA-FLEX® T-Flex T9 Spacer Couplings </vt:lpstr>
      <vt:lpstr>Large T9, 13’ carbon steel floater shaft coupling for vacuum pump application Long term ATRA-FLEX user, Paper Mill in Ashdown, AR </vt:lpstr>
      <vt:lpstr>T8 Floating Shaft Coupling at Paper Mill in  Mosinee, WI. Replaced a Gear coupling that was failing every 3 months to one year ATRA-FLEX Sales representative: Ryan Fallon/ RMS Industrial Sales  rmsindsales.com </vt:lpstr>
      <vt:lpstr>COUCH ROLL APPLICATION REFERENCE at  Paper Mill in Mosinee, WI </vt:lpstr>
      <vt:lpstr>ATRA-FLEX®  Recent Application Successes </vt:lpstr>
      <vt:lpstr>T11 On Refiner  at large Paper Mill in Cedar Rapids, WI </vt:lpstr>
      <vt:lpstr>  Addition Options and Amenities </vt:lpstr>
      <vt:lpstr>Whether its standard materials or custom designs we try to accommodate our distributors and their customers by providing drawing numbers to facilitate easier application data for quicker reorders and application history.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ATRA-FLEX Flexible Couplings</dc:title>
  <dc:creator>Lisa Hauck Matilla</dc:creator>
  <cp:lastModifiedBy>Lisa Hauck Matilla</cp:lastModifiedBy>
  <cp:revision>213</cp:revision>
  <dcterms:created xsi:type="dcterms:W3CDTF">2018-05-07T22:04:51Z</dcterms:created>
  <dcterms:modified xsi:type="dcterms:W3CDTF">2019-09-11T17:46:36Z</dcterms:modified>
</cp:coreProperties>
</file>