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5" r:id="rId3"/>
    <p:sldId id="276" r:id="rId4"/>
    <p:sldId id="257" r:id="rId5"/>
    <p:sldId id="260" r:id="rId6"/>
    <p:sldId id="258" r:id="rId7"/>
    <p:sldId id="259" r:id="rId8"/>
    <p:sldId id="263" r:id="rId9"/>
    <p:sldId id="262" r:id="rId10"/>
    <p:sldId id="264" r:id="rId11"/>
    <p:sldId id="274" r:id="rId12"/>
    <p:sldId id="267" r:id="rId13"/>
    <p:sldId id="266" r:id="rId14"/>
    <p:sldId id="269" r:id="rId15"/>
    <p:sldId id="268" r:id="rId16"/>
    <p:sldId id="270" r:id="rId17"/>
    <p:sldId id="272" r:id="rId18"/>
    <p:sldId id="277"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630" y="9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431A29-BD1B-4737-BCA3-A16ACCAC4A0B}"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801E6C0-80D9-4DAF-9754-6A4B43AB02BF}"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31A29-BD1B-4737-BCA3-A16ACCAC4A0B}"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31A29-BD1B-4737-BCA3-A16ACCAC4A0B}"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31A29-BD1B-4737-BCA3-A16ACCAC4A0B}"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431A29-BD1B-4737-BCA3-A16ACCAC4A0B}" type="datetimeFigureOut">
              <a:rPr lang="en-US" smtClean="0"/>
              <a:t>9/11/2019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6C0-80D9-4DAF-9754-6A4B43AB02BF}"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31A29-BD1B-4737-BCA3-A16ACCAC4A0B}"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31A29-BD1B-4737-BCA3-A16ACCAC4A0B}"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31A29-BD1B-4737-BCA3-A16ACCAC4A0B}"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4431A29-BD1B-4737-BCA3-A16ACCAC4A0B}"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1E6C0-80D9-4DAF-9754-6A4B43AB02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31A29-BD1B-4737-BCA3-A16ACCAC4A0B}"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6C0-80D9-4DAF-9754-6A4B43AB02BF}"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4431A29-BD1B-4737-BCA3-A16ACCAC4A0B}" type="datetimeFigureOut">
              <a:rPr lang="en-US" smtClean="0"/>
              <a:t>9/11/2019</a:t>
            </a:fld>
            <a:endParaRPr lang="en-US"/>
          </a:p>
        </p:txBody>
      </p:sp>
      <p:sp>
        <p:nvSpPr>
          <p:cNvPr id="7" name="Slide Number Placeholder 6"/>
          <p:cNvSpPr>
            <a:spLocks noGrp="1"/>
          </p:cNvSpPr>
          <p:nvPr>
            <p:ph type="sldNum" sz="quarter" idx="12"/>
          </p:nvPr>
        </p:nvSpPr>
        <p:spPr/>
        <p:txBody>
          <a:bodyPr/>
          <a:lstStyle/>
          <a:p>
            <a:fld id="{D801E6C0-80D9-4DAF-9754-6A4B43AB02BF}"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4431A29-BD1B-4737-BCA3-A16ACCAC4A0B}" type="datetimeFigureOut">
              <a:rPr lang="en-US" smtClean="0"/>
              <a:t>9/11/2019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801E6C0-80D9-4DAF-9754-6A4B43AB02BF}"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addthis.com/live/redirect/?url=http://www.reliableplant.com/Read/30719/reliability-case-studies#at_pco%3Dsmlre-1.0%26at_si%3D591cd8c9c7e983f6%26at_ab%3Dper-2%26at_pos%3D0%26at_tot%3D3&amp;uid=58ab7b1e05003e51&amp;pub=ra-549992f136efb1f1&amp;rev=v7.13.0-wp&amp;per=undefined&amp;pco=smlre-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458522805783733167/"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8.jpeg"/><Relationship Id="rId3" Type="http://schemas.openxmlformats.org/officeDocument/2006/relationships/image" Target="../media/image49.jpg"/><Relationship Id="rId7" Type="http://schemas.openxmlformats.org/officeDocument/2006/relationships/image" Target="../media/image53.jpg"/><Relationship Id="rId12" Type="http://schemas.openxmlformats.org/officeDocument/2006/relationships/image" Target="../media/image57.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hyperlink" Target="http://www.atra-flex.com/" TargetMode="External"/><Relationship Id="rId5" Type="http://schemas.openxmlformats.org/officeDocument/2006/relationships/image" Target="../media/image51.jpg"/><Relationship Id="rId10" Type="http://schemas.openxmlformats.org/officeDocument/2006/relationships/image" Target="../media/image56.jpeg"/><Relationship Id="rId4" Type="http://schemas.openxmlformats.org/officeDocument/2006/relationships/image" Target="../media/image50.jpg"/><Relationship Id="rId9" Type="http://schemas.openxmlformats.org/officeDocument/2006/relationships/image" Target="../media/image55.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1.bp.blogspot.com/-LHPDSjscwrE/VIFB1Jc26TI/AAAAAAAAArM/WVDr-XuAstk/s1600/grid-coupling-being-packed-with-grease.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oogle.com/url?sa=i&amp;rct=j&amp;q=&amp;esrc=s&amp;source=images&amp;cd=&amp;cad=rja&amp;uact=8&amp;ved=0ahUKEwi2vtHX7tfTAhUOzmMKHWf6Cb4QjRwIBw&amp;url=http://www.couplinganswers.com/2014/12/grid-coupling-failure-analysis-includes.html&amp;psig=AFQjCNHZzIWBwtys3_28cx_S3IGxTdPMWA&amp;ust=149404317400801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1.bp.blogspot.com/-LHPDSjscwrE/VIFB1Jc26TI/AAAAAAAAArM/WVDr-XuAstk/s1600/grid-coupling-being-packed-with-grease.jpg" TargetMode="External"/><Relationship Id="rId2" Type="http://schemas.openxmlformats.org/officeDocument/2006/relationships/hyperlink" Target="http://www.valin.com/index.php/blog/15-filtration/117-cut-lubricantcosts-up-to-50"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5414" y="1371600"/>
            <a:ext cx="7543800" cy="990600"/>
          </a:xfrm>
        </p:spPr>
        <p:txBody>
          <a:bodyPr>
            <a:noAutofit/>
          </a:bodyPr>
          <a:lstStyle/>
          <a:p>
            <a:r>
              <a:rPr lang="en-US" b="1" dirty="0" smtClean="0">
                <a:solidFill>
                  <a:srgbClr val="0070C0"/>
                </a:solidFill>
                <a:latin typeface="Candara" panose="020E0502030303020204" pitchFamily="34" charset="0"/>
              </a:rPr>
              <a:t>Quick</a:t>
            </a:r>
            <a:r>
              <a:rPr lang="en-US" b="1" dirty="0" smtClean="0">
                <a:solidFill>
                  <a:srgbClr val="0070C0"/>
                </a:solidFill>
                <a:latin typeface="Candara" panose="020E0502030303020204" pitchFamily="34" charset="0"/>
              </a:rPr>
              <a:t>, low cost solution for rotating Equipment, Misalignment, end Float and Vibration Troubles   </a:t>
            </a:r>
          </a:p>
        </p:txBody>
      </p:sp>
      <p:sp>
        <p:nvSpPr>
          <p:cNvPr id="2" name="Title 1"/>
          <p:cNvSpPr>
            <a:spLocks noGrp="1"/>
          </p:cNvSpPr>
          <p:nvPr>
            <p:ph type="ctrTitle"/>
          </p:nvPr>
        </p:nvSpPr>
        <p:spPr>
          <a:xfrm>
            <a:off x="914400" y="3200400"/>
            <a:ext cx="6248400" cy="998414"/>
          </a:xfrm>
        </p:spPr>
        <p:txBody>
          <a:bodyPr/>
          <a:lstStyle/>
          <a:p>
            <a:r>
              <a:rPr lang="en-US" sz="4800" dirty="0" smtClean="0">
                <a:solidFill>
                  <a:schemeClr val="tx1">
                    <a:lumMod val="65000"/>
                    <a:lumOff val="35000"/>
                  </a:schemeClr>
                </a:solidFill>
                <a:latin typeface="Arial" panose="020B0604020202020204" pitchFamily="34" charset="0"/>
                <a:cs typeface="Arial" panose="020B0604020202020204" pitchFamily="34" charset="0"/>
              </a:rPr>
              <a:t>WHY ATRA-FLEX? </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7771"/>
            <a:ext cx="5181600" cy="14946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419600"/>
            <a:ext cx="3276600" cy="21784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433207"/>
            <a:ext cx="1005568" cy="1005568"/>
          </a:xfrm>
          <a:prstGeom prst="rect">
            <a:avLst/>
          </a:prstGeom>
        </p:spPr>
      </p:pic>
      <p:sp>
        <p:nvSpPr>
          <p:cNvPr id="7" name="TextBox 6"/>
          <p:cNvSpPr txBox="1"/>
          <p:nvPr/>
        </p:nvSpPr>
        <p:spPr>
          <a:xfrm>
            <a:off x="6172200" y="5456817"/>
            <a:ext cx="1371601" cy="261610"/>
          </a:xfrm>
          <a:prstGeom prst="rect">
            <a:avLst/>
          </a:prstGeom>
          <a:noFill/>
        </p:spPr>
        <p:txBody>
          <a:bodyPr wrap="square" rtlCol="0">
            <a:spAutoFit/>
          </a:bodyPr>
          <a:lstStyle/>
          <a:p>
            <a:r>
              <a:rPr lang="en-US" sz="1100" dirty="0" smtClean="0"/>
              <a:t>  </a:t>
            </a:r>
            <a:r>
              <a:rPr lang="en-US" sz="1000" dirty="0" smtClean="0"/>
              <a:t>Company Video </a:t>
            </a:r>
            <a:endParaRPr lang="en-US" sz="1000" dirty="0"/>
          </a:p>
        </p:txBody>
      </p:sp>
      <p:sp>
        <p:nvSpPr>
          <p:cNvPr id="8" name="TextBox 7"/>
          <p:cNvSpPr txBox="1"/>
          <p:nvPr/>
        </p:nvSpPr>
        <p:spPr>
          <a:xfrm>
            <a:off x="533400" y="2438400"/>
            <a:ext cx="8153400" cy="461665"/>
          </a:xfrm>
          <a:prstGeom prst="rect">
            <a:avLst/>
          </a:prstGeom>
          <a:noFill/>
        </p:spPr>
        <p:txBody>
          <a:bodyPr wrap="square" rtlCol="0">
            <a:spAutoFit/>
          </a:bodyPr>
          <a:lstStyle/>
          <a:p>
            <a:r>
              <a:rPr lang="en-US" sz="1200" b="1" cap="all" spc="300" dirty="0">
                <a:solidFill>
                  <a:srgbClr val="0070C0"/>
                </a:solidFill>
                <a:latin typeface="Candara" panose="020E0502030303020204" pitchFamily="34" charset="0"/>
              </a:rPr>
              <a:t>Learn why Atra-Flex couplings are one of the easiest couplings to install and one of the lowest maintenance couplings on the </a:t>
            </a:r>
            <a:r>
              <a:rPr lang="en-US" sz="1200" b="1" cap="all" spc="300" dirty="0" smtClean="0">
                <a:solidFill>
                  <a:srgbClr val="0070C0"/>
                </a:solidFill>
                <a:latin typeface="Candara" panose="020E0502030303020204" pitchFamily="34" charset="0"/>
              </a:rPr>
              <a:t>market.  </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1" y="4357009"/>
            <a:ext cx="1096716" cy="1096716"/>
          </a:xfrm>
          <a:prstGeom prst="rect">
            <a:avLst/>
          </a:prstGeom>
        </p:spPr>
      </p:pic>
      <p:sp>
        <p:nvSpPr>
          <p:cNvPr id="11" name="TextBox 10"/>
          <p:cNvSpPr txBox="1"/>
          <p:nvPr/>
        </p:nvSpPr>
        <p:spPr>
          <a:xfrm>
            <a:off x="4114800" y="5468232"/>
            <a:ext cx="1066800" cy="553998"/>
          </a:xfrm>
          <a:prstGeom prst="rect">
            <a:avLst/>
          </a:prstGeom>
          <a:noFill/>
        </p:spPr>
        <p:txBody>
          <a:bodyPr wrap="square" rtlCol="0">
            <a:spAutoFit/>
          </a:bodyPr>
          <a:lstStyle/>
          <a:p>
            <a:r>
              <a:rPr lang="en-US" sz="1000" dirty="0" smtClean="0"/>
              <a:t>Detailed instructions A and M series </a:t>
            </a:r>
            <a:endParaRPr lang="en-US" sz="1000" dirty="0"/>
          </a:p>
        </p:txBody>
      </p:sp>
      <p:sp>
        <p:nvSpPr>
          <p:cNvPr id="12" name="TextBox 11"/>
          <p:cNvSpPr txBox="1"/>
          <p:nvPr/>
        </p:nvSpPr>
        <p:spPr>
          <a:xfrm>
            <a:off x="4914900" y="6324600"/>
            <a:ext cx="2324100" cy="369332"/>
          </a:xfrm>
          <a:prstGeom prst="rect">
            <a:avLst/>
          </a:prstGeom>
          <a:noFill/>
        </p:spPr>
        <p:txBody>
          <a:bodyPr wrap="square" rtlCol="0">
            <a:spAutoFit/>
          </a:bodyPr>
          <a:lstStyle/>
          <a:p>
            <a:r>
              <a:rPr lang="en-US" dirty="0" smtClean="0"/>
              <a:t>www.atra-flex.com</a:t>
            </a:r>
            <a:endParaRPr lang="en-US" dirty="0"/>
          </a:p>
        </p:txBody>
      </p:sp>
    </p:spTree>
    <p:extLst>
      <p:ext uri="{BB962C8B-B14F-4D97-AF65-F5344CB8AC3E}">
        <p14:creationId xmlns:p14="http://schemas.microsoft.com/office/powerpoint/2010/main" val="250492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60672" cy="1066800"/>
          </a:xfrm>
        </p:spPr>
        <p:txBody>
          <a:bodyPr>
            <a:normAutofit fontScale="90000"/>
          </a:bodyPr>
          <a:lstStyle/>
          <a:p>
            <a:pPr lvl="0" indent="-228600">
              <a:lnSpc>
                <a:spcPct val="115000"/>
              </a:lnSpc>
              <a:spcBef>
                <a:spcPts val="0"/>
              </a:spcBef>
              <a:spcAft>
                <a:spcPts val="1000"/>
              </a:spcAft>
            </a:pPr>
            <a:r>
              <a:rPr lang="en-US" sz="3600" b="1" i="1" cap="none" dirty="0" smtClean="0">
                <a:solidFill>
                  <a:srgbClr val="4F81BD"/>
                </a:solidFill>
                <a:latin typeface="Candara" panose="020E0502030303020204" pitchFamily="34" charset="0"/>
                <a:ea typeface="Calibri"/>
                <a:cs typeface="Times New Roman"/>
              </a:rPr>
              <a:t/>
            </a:r>
            <a:br>
              <a:rPr lang="en-US" sz="3600" b="1" i="1" cap="none" dirty="0" smtClean="0">
                <a:solidFill>
                  <a:srgbClr val="4F81BD"/>
                </a:solidFill>
                <a:latin typeface="Candara" panose="020E0502030303020204" pitchFamily="34" charset="0"/>
                <a:ea typeface="Calibri"/>
                <a:cs typeface="Times New Roman"/>
              </a:rPr>
            </a:br>
            <a:r>
              <a:rPr lang="en-US" sz="3600" b="1" i="1" cap="none" dirty="0" smtClean="0">
                <a:solidFill>
                  <a:srgbClr val="4F81BD"/>
                </a:solidFill>
                <a:latin typeface="Candara" panose="020E0502030303020204" pitchFamily="34" charset="0"/>
                <a:ea typeface="Calibri"/>
                <a:cs typeface="Times New Roman"/>
              </a:rPr>
              <a:t>Save </a:t>
            </a:r>
            <a:r>
              <a:rPr lang="en-US" sz="3600" b="1" i="1" cap="none" dirty="0">
                <a:solidFill>
                  <a:srgbClr val="4F81BD"/>
                </a:solidFill>
                <a:latin typeface="Candara" panose="020E0502030303020204" pitchFamily="34" charset="0"/>
                <a:ea typeface="Calibri"/>
                <a:cs typeface="Times New Roman"/>
              </a:rPr>
              <a:t>money and downtime with </a:t>
            </a:r>
            <a:r>
              <a:rPr lang="en-US" sz="3600" b="1" i="1" cap="none" dirty="0" smtClean="0">
                <a:solidFill>
                  <a:srgbClr val="4F81BD"/>
                </a:solidFill>
                <a:latin typeface="Candara" panose="020E0502030303020204" pitchFamily="34" charset="0"/>
                <a:ea typeface="Calibri"/>
                <a:cs typeface="Times New Roman"/>
              </a:rPr>
              <a:t>ATRA-FLEX</a:t>
            </a:r>
            <a:r>
              <a:rPr lang="en-US" sz="3100" b="1" i="1" cap="none" dirty="0" smtClean="0">
                <a:solidFill>
                  <a:srgbClr val="4F81BD"/>
                </a:solidFill>
                <a:latin typeface="Candara" panose="020E0502030303020204" pitchFamily="34" charset="0"/>
                <a:ea typeface="Calibri"/>
                <a:cs typeface="Times New Roman"/>
              </a:rPr>
              <a:t>®</a:t>
            </a:r>
            <a:r>
              <a:rPr lang="en-US" sz="3600" b="1" i="1" cap="none" dirty="0" smtClean="0">
                <a:solidFill>
                  <a:srgbClr val="4F81BD"/>
                </a:solidFill>
                <a:latin typeface="Candara" panose="020E0502030303020204" pitchFamily="34" charset="0"/>
                <a:ea typeface="Calibri"/>
                <a:cs typeface="Times New Roman"/>
              </a:rPr>
              <a:t> </a:t>
            </a:r>
            <a:r>
              <a:rPr lang="en-US" sz="2800" b="1" i="1" cap="none" dirty="0">
                <a:solidFill>
                  <a:srgbClr val="4F81BD"/>
                </a:solidFill>
                <a:latin typeface="Calibri"/>
                <a:ea typeface="Calibri"/>
                <a:cs typeface="Times New Roman"/>
              </a:rPr>
              <a:t/>
            </a:r>
            <a:br>
              <a:rPr lang="en-US" sz="2800" b="1" i="1" cap="none" dirty="0">
                <a:solidFill>
                  <a:srgbClr val="4F81BD"/>
                </a:solidFill>
                <a:latin typeface="Calibri"/>
                <a:ea typeface="Calibri"/>
                <a:cs typeface="Times New Roman"/>
              </a:rPr>
            </a:b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endParaRPr lang="en-US" sz="2800" b="1" i="1" dirty="0">
              <a:solidFill>
                <a:srgbClr val="4F81BD"/>
              </a:solidFill>
              <a:latin typeface="Calibri"/>
              <a:ea typeface="Calibri"/>
              <a:cs typeface="Times New Roman"/>
            </a:endParaRPr>
          </a:p>
          <a:p>
            <a:pPr marL="0" marR="0">
              <a:lnSpc>
                <a:spcPct val="115000"/>
              </a:lnSpc>
              <a:spcBef>
                <a:spcPts val="0"/>
              </a:spcBef>
              <a:spcAft>
                <a:spcPts val="1000"/>
              </a:spcAft>
            </a:pPr>
            <a:endParaRPr lang="en-US" sz="2800" b="1" i="1" dirty="0" smtClean="0">
              <a:solidFill>
                <a:srgbClr val="4F81BD"/>
              </a:solidFill>
              <a:latin typeface="Calibri"/>
              <a:ea typeface="Calibri"/>
              <a:cs typeface="Times New Roman"/>
            </a:endParaRPr>
          </a:p>
          <a:p>
            <a:pPr marL="0" marR="0">
              <a:lnSpc>
                <a:spcPct val="115000"/>
              </a:lnSpc>
              <a:spcBef>
                <a:spcPts val="0"/>
              </a:spcBef>
              <a:spcAft>
                <a:spcPts val="1000"/>
              </a:spcAft>
            </a:pPr>
            <a:endParaRPr lang="en-US" sz="1200" dirty="0">
              <a:latin typeface="Calibri"/>
              <a:ea typeface="Calibri"/>
              <a:cs typeface="Times New Roman"/>
            </a:endParaRPr>
          </a:p>
          <a:p>
            <a:endParaRPr lang="en-US" b="1" i="1" dirty="0" smtClean="0">
              <a:solidFill>
                <a:srgbClr val="4F81BD"/>
              </a:solidFill>
              <a:latin typeface="Calibri"/>
              <a:ea typeface="Calibri"/>
              <a:cs typeface="Times New Roman"/>
            </a:endParaRPr>
          </a:p>
          <a:p>
            <a:r>
              <a:rPr lang="en-US" b="1" i="1" dirty="0" smtClean="0">
                <a:solidFill>
                  <a:schemeClr val="accent1"/>
                </a:solidFill>
                <a:latin typeface="Calibri"/>
                <a:ea typeface="Calibri"/>
                <a:cs typeface="Times New Roman"/>
              </a:rPr>
              <a:t>Reliability </a:t>
            </a:r>
            <a:r>
              <a:rPr lang="en-US" b="1" i="1" dirty="0">
                <a:solidFill>
                  <a:schemeClr val="accent1"/>
                </a:solidFill>
                <a:latin typeface="Calibri"/>
                <a:ea typeface="Calibri"/>
                <a:cs typeface="Times New Roman"/>
              </a:rPr>
              <a:t>is of top importance in most operations </a:t>
            </a:r>
            <a:r>
              <a:rPr lang="en-US" b="1" i="1" dirty="0" smtClean="0">
                <a:solidFill>
                  <a:schemeClr val="accent1"/>
                </a:solidFill>
                <a:latin typeface="Calibri"/>
                <a:ea typeface="Calibri"/>
                <a:cs typeface="Times New Roman"/>
              </a:rPr>
              <a:t>today. </a:t>
            </a:r>
            <a:r>
              <a:rPr lang="en-US" b="1" i="1" dirty="0">
                <a:solidFill>
                  <a:schemeClr val="accent1"/>
                </a:solidFill>
                <a:latin typeface="Calibri"/>
                <a:ea typeface="Calibri"/>
                <a:cs typeface="Times New Roman"/>
              </a:rPr>
              <a:t>S</a:t>
            </a:r>
            <a:r>
              <a:rPr lang="en-US" b="1" i="1" dirty="0" smtClean="0">
                <a:solidFill>
                  <a:schemeClr val="accent1"/>
                </a:solidFill>
                <a:latin typeface="Calibri"/>
                <a:ea typeface="Calibri"/>
                <a:cs typeface="Times New Roman"/>
              </a:rPr>
              <a:t>ave </a:t>
            </a:r>
            <a:r>
              <a:rPr lang="en-US" b="1" i="1" dirty="0">
                <a:solidFill>
                  <a:schemeClr val="accent1"/>
                </a:solidFill>
                <a:latin typeface="Calibri"/>
                <a:ea typeface="Calibri"/>
                <a:cs typeface="Times New Roman"/>
              </a:rPr>
              <a:t>money and downtime by using ATRA-FLEX Flexible </a:t>
            </a:r>
            <a:r>
              <a:rPr lang="en-US" b="1" i="1" dirty="0" smtClean="0">
                <a:solidFill>
                  <a:schemeClr val="accent1"/>
                </a:solidFill>
                <a:latin typeface="Calibri"/>
                <a:ea typeface="Calibri"/>
                <a:cs typeface="Times New Roman"/>
              </a:rPr>
              <a:t>Couplings while increasing </a:t>
            </a:r>
            <a:r>
              <a:rPr lang="en-US" b="1" i="1" dirty="0" smtClean="0">
                <a:solidFill>
                  <a:schemeClr val="accent1"/>
                </a:solidFill>
                <a:latin typeface="Calibri"/>
                <a:ea typeface="Calibri"/>
                <a:cs typeface="Times New Roman"/>
              </a:rPr>
              <a:t>reliability and production. </a:t>
            </a:r>
            <a:r>
              <a:rPr lang="en-US" b="1" i="1" dirty="0" smtClean="0">
                <a:solidFill>
                  <a:schemeClr val="accent1"/>
                </a:solidFill>
                <a:latin typeface="Calibri"/>
                <a:ea typeface="Calibri"/>
                <a:cs typeface="Times New Roman"/>
              </a:rPr>
              <a:t>The </a:t>
            </a:r>
            <a:r>
              <a:rPr lang="en-US" b="1" i="1" dirty="0">
                <a:solidFill>
                  <a:schemeClr val="accent1"/>
                </a:solidFill>
                <a:latin typeface="Calibri"/>
                <a:ea typeface="Calibri"/>
                <a:cs typeface="Times New Roman"/>
              </a:rPr>
              <a:t>ease of installation and the ability to change out your polyurethane insert within </a:t>
            </a:r>
            <a:r>
              <a:rPr lang="en-US" b="1" i="1" dirty="0" smtClean="0">
                <a:solidFill>
                  <a:schemeClr val="accent1"/>
                </a:solidFill>
                <a:latin typeface="Calibri"/>
                <a:ea typeface="Calibri"/>
                <a:cs typeface="Times New Roman"/>
              </a:rPr>
              <a:t>minutes will often take less time than a lock out/ Tag out procedure. </a:t>
            </a:r>
            <a:endParaRPr lang="en-US" dirty="0">
              <a:solidFill>
                <a:schemeClr val="accent1"/>
              </a:solidFill>
            </a:endParaRPr>
          </a:p>
        </p:txBody>
      </p:sp>
      <p:pic>
        <p:nvPicPr>
          <p:cNvPr id="4" name="Picture 3" descr="30 Case Studies Every Reliability Professional Should Read">
            <a:hlinkClick r:id="rId2" tooltip="&quot;30 Case Studies Every Reliability Professional Should Read&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3886200" cy="2057400"/>
          </a:xfrm>
          <a:prstGeom prst="rect">
            <a:avLst/>
          </a:prstGeom>
          <a:noFill/>
          <a:ln>
            <a:noFill/>
          </a:ln>
        </p:spPr>
      </p:pic>
    </p:spTree>
    <p:extLst>
      <p:ext uri="{BB962C8B-B14F-4D97-AF65-F5344CB8AC3E}">
        <p14:creationId xmlns:p14="http://schemas.microsoft.com/office/powerpoint/2010/main" val="138992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599"/>
          </a:xfrm>
        </p:spPr>
        <p:txBody>
          <a:bodyPr>
            <a:normAutofit fontScale="90000"/>
          </a:bodyPr>
          <a:lstStyle/>
          <a:p>
            <a:r>
              <a:rPr lang="en-US" dirty="0" smtClean="0">
                <a:latin typeface="Candara" panose="020E0502030303020204" pitchFamily="34" charset="0"/>
              </a:rPr>
              <a:t>A Series and Millennium</a:t>
            </a:r>
            <a:r>
              <a:rPr lang="en-US" sz="3100" dirty="0" smtClean="0">
                <a:latin typeface="Candara" panose="020E0502030303020204" pitchFamily="34" charset="0"/>
              </a:rPr>
              <a:t>®</a:t>
            </a:r>
            <a:r>
              <a:rPr lang="en-US" dirty="0" smtClean="0">
                <a:latin typeface="Candara" panose="020E0502030303020204" pitchFamily="34" charset="0"/>
              </a:rPr>
              <a:t> Series Installation Instructions</a:t>
            </a:r>
            <a:endParaRPr lang="en-US" dirty="0">
              <a:latin typeface="Candara" panose="020E0502030303020204" pitchFamily="34" charset="0"/>
            </a:endParaRPr>
          </a:p>
        </p:txBody>
      </p:sp>
      <p:sp>
        <p:nvSpPr>
          <p:cNvPr id="5" name="TextBox 4"/>
          <p:cNvSpPr txBox="1"/>
          <p:nvPr/>
        </p:nvSpPr>
        <p:spPr>
          <a:xfrm>
            <a:off x="3276600" y="5894787"/>
            <a:ext cx="4038600" cy="461665"/>
          </a:xfrm>
          <a:prstGeom prst="rect">
            <a:avLst/>
          </a:prstGeom>
          <a:noFill/>
        </p:spPr>
        <p:txBody>
          <a:bodyPr wrap="square" rtlCol="0">
            <a:spAutoFit/>
          </a:bodyPr>
          <a:lstStyle/>
          <a:p>
            <a:r>
              <a:rPr lang="en-US" sz="1200" dirty="0" smtClean="0"/>
              <a:t>For inquiries or technical support  please visit www.atra-flex.com  or call 1-800-443-6613 </a:t>
            </a:r>
            <a:endParaRPr lang="en-US" sz="1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457010"/>
            <a:ext cx="1138454" cy="1110891"/>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447800"/>
            <a:ext cx="6477000" cy="1868310"/>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3140137"/>
            <a:ext cx="2049140" cy="168898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133215"/>
            <a:ext cx="2132500" cy="1688988"/>
          </a:xfrm>
          <a:prstGeom prst="rect">
            <a:avLst/>
          </a:prstGeom>
        </p:spPr>
      </p:pic>
      <p:sp>
        <p:nvSpPr>
          <p:cNvPr id="14" name="TextBox 13"/>
          <p:cNvSpPr txBox="1"/>
          <p:nvPr/>
        </p:nvSpPr>
        <p:spPr>
          <a:xfrm>
            <a:off x="2345465" y="4841067"/>
            <a:ext cx="1168210" cy="369332"/>
          </a:xfrm>
          <a:prstGeom prst="rect">
            <a:avLst/>
          </a:prstGeom>
          <a:noFill/>
        </p:spPr>
        <p:txBody>
          <a:bodyPr wrap="square" rtlCol="0">
            <a:spAutoFit/>
          </a:bodyPr>
          <a:lstStyle/>
          <a:p>
            <a:r>
              <a:rPr lang="en-US" dirty="0" smtClean="0">
                <a:solidFill>
                  <a:srgbClr val="0070C0"/>
                </a:solidFill>
              </a:rPr>
              <a:t>A Series </a:t>
            </a:r>
            <a:endParaRPr lang="en-US" dirty="0">
              <a:solidFill>
                <a:srgbClr val="0070C0"/>
              </a:solidFill>
            </a:endParaRPr>
          </a:p>
        </p:txBody>
      </p:sp>
      <p:sp>
        <p:nvSpPr>
          <p:cNvPr id="15" name="TextBox 14"/>
          <p:cNvSpPr txBox="1"/>
          <p:nvPr/>
        </p:nvSpPr>
        <p:spPr>
          <a:xfrm>
            <a:off x="4572000" y="4829125"/>
            <a:ext cx="2895600" cy="369332"/>
          </a:xfrm>
          <a:prstGeom prst="rect">
            <a:avLst/>
          </a:prstGeom>
          <a:noFill/>
        </p:spPr>
        <p:txBody>
          <a:bodyPr wrap="square" rtlCol="0">
            <a:spAutoFit/>
          </a:bodyPr>
          <a:lstStyle/>
          <a:p>
            <a:r>
              <a:rPr lang="en-US" dirty="0" smtClean="0">
                <a:solidFill>
                  <a:srgbClr val="0070C0"/>
                </a:solidFill>
              </a:rPr>
              <a:t>Millennial “M” Series </a:t>
            </a:r>
            <a:endParaRPr lang="en-US" dirty="0">
              <a:solidFill>
                <a:srgbClr val="0070C0"/>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1007" y="5457011"/>
            <a:ext cx="1668916" cy="106407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399" y="5791200"/>
            <a:ext cx="914402" cy="91440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1964" y="3224141"/>
            <a:ext cx="914402" cy="914402"/>
          </a:xfrm>
          <a:prstGeom prst="rect">
            <a:avLst/>
          </a:prstGeom>
        </p:spPr>
      </p:pic>
      <p:sp>
        <p:nvSpPr>
          <p:cNvPr id="19" name="TextBox 18"/>
          <p:cNvSpPr txBox="1"/>
          <p:nvPr/>
        </p:nvSpPr>
        <p:spPr>
          <a:xfrm>
            <a:off x="440885" y="4218558"/>
            <a:ext cx="915281" cy="430887"/>
          </a:xfrm>
          <a:prstGeom prst="rect">
            <a:avLst/>
          </a:prstGeom>
          <a:noFill/>
        </p:spPr>
        <p:txBody>
          <a:bodyPr wrap="square" rtlCol="0">
            <a:spAutoFit/>
          </a:bodyPr>
          <a:lstStyle/>
          <a:p>
            <a:r>
              <a:rPr lang="en-US" sz="1100" dirty="0" smtClean="0"/>
              <a:t>Auto Sizing Program </a:t>
            </a:r>
            <a:endParaRPr lang="en-US" sz="1100" dirty="0"/>
          </a:p>
        </p:txBody>
      </p:sp>
      <p:sp>
        <p:nvSpPr>
          <p:cNvPr id="20" name="TextBox 19"/>
          <p:cNvSpPr txBox="1"/>
          <p:nvPr/>
        </p:nvSpPr>
        <p:spPr>
          <a:xfrm>
            <a:off x="7551964" y="4218558"/>
            <a:ext cx="1295400" cy="707886"/>
          </a:xfrm>
          <a:prstGeom prst="rect">
            <a:avLst/>
          </a:prstGeom>
          <a:noFill/>
        </p:spPr>
        <p:txBody>
          <a:bodyPr wrap="square" rtlCol="0">
            <a:spAutoFit/>
          </a:bodyPr>
          <a:lstStyle/>
          <a:p>
            <a:r>
              <a:rPr lang="en-US" sz="1000" dirty="0" smtClean="0"/>
              <a:t>A series &amp; Millennium Series Installation instructions </a:t>
            </a:r>
            <a:endParaRPr lang="en-US" sz="1000" dirty="0"/>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140" y="3258669"/>
            <a:ext cx="879873" cy="879873"/>
          </a:xfrm>
          <a:prstGeom prst="rect">
            <a:avLst/>
          </a:prstGeom>
        </p:spPr>
      </p:pic>
    </p:spTree>
    <p:extLst>
      <p:ext uri="{BB962C8B-B14F-4D97-AF65-F5344CB8AC3E}">
        <p14:creationId xmlns:p14="http://schemas.microsoft.com/office/powerpoint/2010/main" val="3455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486400" cy="914400"/>
          </a:xfrm>
        </p:spPr>
        <p:txBody>
          <a:bodyPr>
            <a:normAutofit/>
          </a:bodyPr>
          <a:lstStyle/>
          <a:p>
            <a:r>
              <a:rPr lang="en-US" sz="2800" dirty="0" smtClean="0">
                <a:solidFill>
                  <a:srgbClr val="0070C0"/>
                </a:solidFill>
                <a:latin typeface="Candara" panose="020E0502030303020204" pitchFamily="34" charset="0"/>
              </a:rPr>
              <a:t>Safety and Preparation </a:t>
            </a:r>
            <a:endParaRPr lang="en-US" sz="2800" dirty="0">
              <a:solidFill>
                <a:srgbClr val="0070C0"/>
              </a:solidFill>
              <a:latin typeface="Candara" panose="020E0502030303020204" pitchFamily="34" charset="0"/>
            </a:endParaRPr>
          </a:p>
        </p:txBody>
      </p:sp>
      <p:sp>
        <p:nvSpPr>
          <p:cNvPr id="3" name="Content Placeholder 2"/>
          <p:cNvSpPr>
            <a:spLocks noGrp="1"/>
          </p:cNvSpPr>
          <p:nvPr>
            <p:ph idx="1"/>
          </p:nvPr>
        </p:nvSpPr>
        <p:spPr>
          <a:xfrm>
            <a:off x="381000" y="1752600"/>
            <a:ext cx="8382000" cy="4953000"/>
          </a:xfrm>
          <a:solidFill>
            <a:schemeClr val="bg1">
              <a:lumMod val="85000"/>
            </a:schemeClr>
          </a:solidFill>
        </p:spPr>
        <p:txBody>
          <a:bodyPr>
            <a:normAutofit fontScale="25000" lnSpcReduction="20000"/>
          </a:bodyPr>
          <a:lstStyle/>
          <a:p>
            <a:pPr marL="457200" marR="0">
              <a:lnSpc>
                <a:spcPct val="115000"/>
              </a:lnSpc>
              <a:spcBef>
                <a:spcPts val="0"/>
              </a:spcBef>
              <a:spcAft>
                <a:spcPts val="0"/>
              </a:spcAft>
            </a:pPr>
            <a:endParaRPr lang="en-US" b="1" dirty="0" smtClean="0">
              <a:solidFill>
                <a:srgbClr val="1F497D"/>
              </a:solidFill>
              <a:latin typeface="Calibri"/>
              <a:ea typeface="Calibri"/>
              <a:cs typeface="Times New Roman"/>
            </a:endParaRPr>
          </a:p>
          <a:p>
            <a:pPr marL="228600" lvl="0" indent="0">
              <a:lnSpc>
                <a:spcPct val="115000"/>
              </a:lnSpc>
              <a:spcBef>
                <a:spcPts val="0"/>
              </a:spcBef>
              <a:buClr>
                <a:srgbClr val="93A299"/>
              </a:buClr>
              <a:buNone/>
            </a:pPr>
            <a:endParaRPr lang="en-US" sz="6000" dirty="0" smtClean="0">
              <a:solidFill>
                <a:srgbClr val="1F497D"/>
              </a:solidFill>
              <a:latin typeface="Candara" panose="020E0502030303020204" pitchFamily="34" charset="0"/>
              <a:ea typeface="Calibri"/>
              <a:cs typeface="Times New Roman"/>
            </a:endParaRPr>
          </a:p>
          <a:p>
            <a:pPr marL="457200" lvl="0">
              <a:lnSpc>
                <a:spcPct val="115000"/>
              </a:lnSpc>
              <a:spcBef>
                <a:spcPts val="0"/>
              </a:spcBef>
              <a:buClr>
                <a:srgbClr val="93A299"/>
              </a:buClr>
            </a:pPr>
            <a:r>
              <a:rPr lang="en-US" sz="7400" dirty="0" smtClean="0">
                <a:solidFill>
                  <a:srgbClr val="0070C0"/>
                </a:solidFill>
                <a:latin typeface="Candara" panose="020E0502030303020204" pitchFamily="34" charset="0"/>
                <a:ea typeface="Calibri"/>
                <a:cs typeface="Times New Roman"/>
              </a:rPr>
              <a:t>Lock out/Tag out </a:t>
            </a:r>
          </a:p>
          <a:p>
            <a:pPr marL="228600" lvl="0" indent="0">
              <a:lnSpc>
                <a:spcPct val="115000"/>
              </a:lnSpc>
              <a:spcBef>
                <a:spcPts val="0"/>
              </a:spcBef>
              <a:buClr>
                <a:srgbClr val="93A299"/>
              </a:buClr>
              <a:buNone/>
            </a:pPr>
            <a:r>
              <a:rPr lang="en-US" sz="6200" dirty="0" smtClean="0">
                <a:solidFill>
                  <a:schemeClr val="accent1"/>
                </a:solidFill>
                <a:latin typeface="Candara" panose="020E0502030303020204" pitchFamily="34" charset="0"/>
                <a:ea typeface="Calibri"/>
                <a:cs typeface="Times New Roman"/>
              </a:rPr>
              <a:t>Make sure all lock out and shut down procedures have taken place.</a:t>
            </a:r>
            <a:endParaRPr lang="en-US" sz="6200" dirty="0">
              <a:solidFill>
                <a:schemeClr val="accent1"/>
              </a:solidFill>
              <a:latin typeface="Candara" panose="020E0502030303020204" pitchFamily="34" charset="0"/>
              <a:ea typeface="Calibri"/>
              <a:cs typeface="Times New Roman"/>
            </a:endParaRPr>
          </a:p>
          <a:p>
            <a:pPr marL="457200" marR="0">
              <a:lnSpc>
                <a:spcPct val="115000"/>
              </a:lnSpc>
              <a:spcBef>
                <a:spcPts val="0"/>
              </a:spcBef>
              <a:spcAft>
                <a:spcPts val="0"/>
              </a:spcAft>
            </a:pPr>
            <a:endParaRPr lang="en-US" b="1" dirty="0" smtClean="0">
              <a:solidFill>
                <a:srgbClr val="1F497D"/>
              </a:solidFill>
              <a:latin typeface="Calibri"/>
              <a:ea typeface="Calibri"/>
              <a:cs typeface="Times New Roman"/>
            </a:endParaRPr>
          </a:p>
          <a:p>
            <a:pPr marL="457200" marR="0">
              <a:lnSpc>
                <a:spcPct val="115000"/>
              </a:lnSpc>
              <a:spcBef>
                <a:spcPts val="0"/>
              </a:spcBef>
              <a:spcAft>
                <a:spcPts val="0"/>
              </a:spcAft>
            </a:pPr>
            <a:endParaRPr lang="en-US" b="1" dirty="0" smtClean="0">
              <a:solidFill>
                <a:srgbClr val="1F497D"/>
              </a:solidFill>
              <a:latin typeface="Calibri"/>
              <a:ea typeface="Calibri"/>
              <a:cs typeface="Times New Roman"/>
            </a:endParaRPr>
          </a:p>
          <a:p>
            <a:pPr marL="228600" marR="0" indent="0">
              <a:lnSpc>
                <a:spcPct val="115000"/>
              </a:lnSpc>
              <a:spcBef>
                <a:spcPts val="0"/>
              </a:spcBef>
              <a:spcAft>
                <a:spcPts val="0"/>
              </a:spcAft>
              <a:buNone/>
            </a:pPr>
            <a:endParaRPr lang="en-US" b="1" dirty="0">
              <a:solidFill>
                <a:srgbClr val="1F497D"/>
              </a:solidFill>
              <a:latin typeface="Calibri"/>
              <a:ea typeface="Calibri"/>
              <a:cs typeface="Times New Roman"/>
            </a:endParaRPr>
          </a:p>
          <a:p>
            <a:pPr marL="228600" marR="0" indent="0">
              <a:lnSpc>
                <a:spcPct val="115000"/>
              </a:lnSpc>
              <a:spcBef>
                <a:spcPts val="0"/>
              </a:spcBef>
              <a:spcAft>
                <a:spcPts val="0"/>
              </a:spcAft>
              <a:buNone/>
            </a:pPr>
            <a:endParaRPr lang="en-US" b="1" dirty="0" smtClean="0">
              <a:solidFill>
                <a:srgbClr val="1F497D"/>
              </a:solidFill>
              <a:latin typeface="Calibri"/>
              <a:ea typeface="Calibri"/>
              <a:cs typeface="Times New Roman"/>
            </a:endParaRPr>
          </a:p>
          <a:p>
            <a:pPr marL="457200" marR="0">
              <a:lnSpc>
                <a:spcPct val="115000"/>
              </a:lnSpc>
              <a:spcBef>
                <a:spcPts val="0"/>
              </a:spcBef>
              <a:spcAft>
                <a:spcPts val="0"/>
              </a:spcAft>
            </a:pPr>
            <a:r>
              <a:rPr lang="en-US" sz="7400" dirty="0" smtClean="0">
                <a:solidFill>
                  <a:srgbClr val="0070C0"/>
                </a:solidFill>
                <a:latin typeface="Candara" panose="020E0502030303020204" pitchFamily="34" charset="0"/>
                <a:ea typeface="Calibri"/>
                <a:cs typeface="Times New Roman"/>
              </a:rPr>
              <a:t>Safety </a:t>
            </a:r>
            <a:r>
              <a:rPr lang="en-US" sz="7400" dirty="0">
                <a:solidFill>
                  <a:srgbClr val="0070C0"/>
                </a:solidFill>
                <a:latin typeface="Candara" panose="020E0502030303020204" pitchFamily="34" charset="0"/>
                <a:ea typeface="Calibri"/>
                <a:cs typeface="Times New Roman"/>
              </a:rPr>
              <a:t>Equipment </a:t>
            </a:r>
            <a:endParaRPr lang="en-US" sz="7400" dirty="0" smtClean="0">
              <a:solidFill>
                <a:srgbClr val="0070C0"/>
              </a:solidFill>
              <a:latin typeface="Candara" panose="020E0502030303020204" pitchFamily="34" charset="0"/>
              <a:ea typeface="Calibri"/>
              <a:cs typeface="Times New Roman"/>
            </a:endParaRPr>
          </a:p>
          <a:p>
            <a:pPr marL="457200" marR="0">
              <a:lnSpc>
                <a:spcPct val="115000"/>
              </a:lnSpc>
              <a:spcBef>
                <a:spcPts val="0"/>
              </a:spcBef>
              <a:spcAft>
                <a:spcPts val="0"/>
              </a:spcAft>
            </a:pPr>
            <a:endParaRPr lang="en-US" sz="1600" dirty="0">
              <a:latin typeface="Calibri"/>
              <a:ea typeface="Calibri"/>
              <a:cs typeface="Times New Roman"/>
            </a:endParaRPr>
          </a:p>
          <a:p>
            <a:pPr marL="0" lvl="0" indent="0">
              <a:lnSpc>
                <a:spcPct val="115000"/>
              </a:lnSpc>
              <a:spcBef>
                <a:spcPts val="0"/>
              </a:spcBef>
              <a:spcAft>
                <a:spcPts val="1000"/>
              </a:spcAft>
              <a:buNone/>
            </a:pPr>
            <a:r>
              <a:rPr lang="en-US" sz="6200" dirty="0" smtClean="0">
                <a:solidFill>
                  <a:schemeClr val="accent1"/>
                </a:solidFill>
                <a:latin typeface="Candara" panose="020E0502030303020204" pitchFamily="34" charset="0"/>
                <a:ea typeface="Calibri"/>
                <a:cs typeface="Times New Roman"/>
              </a:rPr>
              <a:t>    Make </a:t>
            </a:r>
            <a:r>
              <a:rPr lang="en-US" sz="6200" dirty="0">
                <a:solidFill>
                  <a:schemeClr val="accent1"/>
                </a:solidFill>
                <a:latin typeface="Candara" panose="020E0502030303020204" pitchFamily="34" charset="0"/>
                <a:ea typeface="Calibri"/>
                <a:cs typeface="Times New Roman"/>
              </a:rPr>
              <a:t>sure the installer is wearing all necessary protective gear. Gloves </a:t>
            </a:r>
            <a:r>
              <a:rPr lang="en-US" sz="6200" dirty="0" smtClean="0">
                <a:solidFill>
                  <a:schemeClr val="accent1"/>
                </a:solidFill>
                <a:latin typeface="Candara" panose="020E0502030303020204" pitchFamily="34" charset="0"/>
                <a:ea typeface="Calibri"/>
                <a:cs typeface="Times New Roman"/>
              </a:rPr>
              <a:t>and </a:t>
            </a:r>
            <a:r>
              <a:rPr lang="en-US" sz="6200" dirty="0">
                <a:solidFill>
                  <a:schemeClr val="accent1"/>
                </a:solidFill>
                <a:latin typeface="Candara" panose="020E0502030303020204" pitchFamily="34" charset="0"/>
                <a:ea typeface="Calibri"/>
                <a:cs typeface="Times New Roman"/>
              </a:rPr>
              <a:t>protective eyewear</a:t>
            </a:r>
            <a:r>
              <a:rPr lang="en-US" sz="6200" dirty="0" smtClean="0">
                <a:solidFill>
                  <a:schemeClr val="accent1"/>
                </a:solidFill>
                <a:latin typeface="Candara" panose="020E0502030303020204" pitchFamily="34" charset="0"/>
                <a:ea typeface="Calibri"/>
                <a:cs typeface="Times New Roman"/>
              </a:rPr>
              <a:t>.</a:t>
            </a:r>
            <a:endParaRPr lang="en-US" dirty="0" smtClean="0">
              <a:solidFill>
                <a:schemeClr val="accent1"/>
              </a:solidFill>
              <a:latin typeface="Candara" panose="020E0502030303020204" pitchFamily="34" charset="0"/>
              <a:ea typeface="Calibri"/>
              <a:cs typeface="Times New Roman"/>
            </a:endParaRPr>
          </a:p>
          <a:p>
            <a:pPr marL="457200" lvl="0">
              <a:lnSpc>
                <a:spcPct val="115000"/>
              </a:lnSpc>
              <a:spcBef>
                <a:spcPts val="0"/>
              </a:spcBef>
              <a:buClr>
                <a:srgbClr val="93A299"/>
              </a:buClr>
            </a:pPr>
            <a:r>
              <a:rPr lang="en-US" sz="7400" dirty="0">
                <a:solidFill>
                  <a:srgbClr val="0070C0"/>
                </a:solidFill>
                <a:latin typeface="Candara" panose="020E0502030303020204" pitchFamily="34" charset="0"/>
                <a:ea typeface="Calibri"/>
                <a:cs typeface="Times New Roman"/>
              </a:rPr>
              <a:t>Inspection</a:t>
            </a:r>
            <a:r>
              <a:rPr lang="en-US" sz="7400" b="1" dirty="0">
                <a:solidFill>
                  <a:srgbClr val="0070C0"/>
                </a:solidFill>
                <a:latin typeface="Candara" panose="020E0502030303020204" pitchFamily="34" charset="0"/>
                <a:ea typeface="Calibri"/>
                <a:cs typeface="Times New Roman"/>
              </a:rPr>
              <a:t> </a:t>
            </a:r>
          </a:p>
          <a:p>
            <a:pPr marL="228600" lvl="0" indent="0">
              <a:lnSpc>
                <a:spcPct val="115000"/>
              </a:lnSpc>
              <a:spcBef>
                <a:spcPts val="0"/>
              </a:spcBef>
              <a:buClr>
                <a:srgbClr val="93A299"/>
              </a:buClr>
              <a:buNone/>
            </a:pPr>
            <a:r>
              <a:rPr lang="en-US" sz="6000" dirty="0" smtClean="0">
                <a:solidFill>
                  <a:schemeClr val="accent1"/>
                </a:solidFill>
                <a:latin typeface="Candara" panose="020E0502030303020204" pitchFamily="34" charset="0"/>
                <a:ea typeface="Calibri"/>
                <a:cs typeface="Times New Roman"/>
              </a:rPr>
              <a:t>Make sure both shafts and hubs are free from any debris. </a:t>
            </a:r>
          </a:p>
          <a:p>
            <a:pPr marL="228600" lvl="0" indent="0">
              <a:lnSpc>
                <a:spcPct val="115000"/>
              </a:lnSpc>
              <a:spcBef>
                <a:spcPts val="0"/>
              </a:spcBef>
              <a:buClr>
                <a:srgbClr val="93A299"/>
              </a:buClr>
              <a:buNone/>
            </a:pPr>
            <a:endParaRPr lang="en-US" sz="6000" dirty="0">
              <a:solidFill>
                <a:schemeClr val="accent1"/>
              </a:solidFill>
              <a:latin typeface="Candara" panose="020E0502030303020204" pitchFamily="34" charset="0"/>
              <a:ea typeface="Calibri"/>
              <a:cs typeface="Times New Roman"/>
            </a:endParaRPr>
          </a:p>
          <a:p>
            <a:pPr marL="457200" lvl="0">
              <a:lnSpc>
                <a:spcPct val="115000"/>
              </a:lnSpc>
              <a:spcBef>
                <a:spcPts val="0"/>
              </a:spcBef>
              <a:buClr>
                <a:srgbClr val="93A299"/>
              </a:buClr>
            </a:pPr>
            <a:r>
              <a:rPr lang="en-US" sz="7600" dirty="0" smtClean="0">
                <a:solidFill>
                  <a:srgbClr val="0070C0"/>
                </a:solidFill>
                <a:latin typeface="Candara" panose="020E0502030303020204" pitchFamily="34" charset="0"/>
                <a:ea typeface="Calibri"/>
                <a:cs typeface="Times New Roman"/>
              </a:rPr>
              <a:t>Tools Required </a:t>
            </a:r>
          </a:p>
          <a:p>
            <a:pPr marL="228600" lvl="0" indent="0">
              <a:lnSpc>
                <a:spcPct val="115000"/>
              </a:lnSpc>
              <a:spcBef>
                <a:spcPts val="0"/>
              </a:spcBef>
              <a:buClr>
                <a:srgbClr val="93A299"/>
              </a:buClr>
              <a:buNone/>
            </a:pPr>
            <a:r>
              <a:rPr lang="en-US" sz="7200" dirty="0" smtClean="0">
                <a:solidFill>
                  <a:schemeClr val="accent1"/>
                </a:solidFill>
                <a:latin typeface="Candara" panose="020E0502030303020204" pitchFamily="34" charset="0"/>
                <a:ea typeface="Calibri"/>
                <a:cs typeface="Times New Roman"/>
              </a:rPr>
              <a:t>Standard Mechanics tools, straight edge and feeler gauge, dial indicator or laser alignment tool  </a:t>
            </a:r>
            <a:endParaRPr lang="en-US" sz="7200" dirty="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smtClean="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smtClean="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smtClean="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sz="6000" dirty="0" smtClean="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dirty="0">
              <a:solidFill>
                <a:schemeClr val="accent1"/>
              </a:solidFill>
              <a:latin typeface="Candara" panose="020E0502030303020204" pitchFamily="34" charset="0"/>
              <a:ea typeface="Calibri"/>
              <a:cs typeface="Times New Roman"/>
            </a:endParaRPr>
          </a:p>
          <a:p>
            <a:pPr marL="228600" lvl="0" indent="0">
              <a:lnSpc>
                <a:spcPct val="115000"/>
              </a:lnSpc>
              <a:spcBef>
                <a:spcPts val="0"/>
              </a:spcBef>
              <a:buClr>
                <a:srgbClr val="93A299"/>
              </a:buClr>
              <a:buNone/>
            </a:pPr>
            <a:endParaRPr lang="en-US" dirty="0">
              <a:solidFill>
                <a:schemeClr val="accent1"/>
              </a:solidFill>
              <a:latin typeface="Candara" panose="020E0502030303020204" pitchFamily="34" charset="0"/>
              <a:ea typeface="Calibri"/>
              <a:cs typeface="Times New Roman"/>
            </a:endParaRPr>
          </a:p>
          <a:p>
            <a:pPr marL="0" lvl="0" indent="0">
              <a:lnSpc>
                <a:spcPct val="115000"/>
              </a:lnSpc>
              <a:spcBef>
                <a:spcPts val="0"/>
              </a:spcBef>
              <a:spcAft>
                <a:spcPts val="1000"/>
              </a:spcAft>
              <a:buNone/>
            </a:pPr>
            <a:endParaRPr lang="en-US" sz="1600" dirty="0">
              <a:latin typeface="Calibri"/>
              <a:ea typeface="Calibri"/>
              <a:cs typeface="Times New Roman"/>
            </a:endParaRPr>
          </a:p>
          <a:p>
            <a:pPr marL="228600" lvl="0" indent="0">
              <a:lnSpc>
                <a:spcPct val="115000"/>
              </a:lnSpc>
              <a:spcBef>
                <a:spcPts val="0"/>
              </a:spcBef>
              <a:buClr>
                <a:srgbClr val="93A299"/>
              </a:buClr>
              <a:buNone/>
            </a:pPr>
            <a:r>
              <a:rPr lang="en-US" sz="1600" dirty="0" smtClean="0">
                <a:latin typeface="Calibri"/>
                <a:ea typeface="Calibri"/>
                <a:cs typeface="Times New Roman"/>
              </a:rPr>
              <a:t>  </a:t>
            </a:r>
            <a:r>
              <a:rPr lang="en-US" b="1" dirty="0" smtClean="0">
                <a:solidFill>
                  <a:srgbClr val="1F497D"/>
                </a:solidFill>
                <a:latin typeface="Calibri"/>
                <a:ea typeface="Calibri"/>
                <a:cs typeface="Times New Roman"/>
              </a:rPr>
              <a:t> </a:t>
            </a:r>
            <a:endParaRPr lang="en-US" b="1" dirty="0">
              <a:solidFill>
                <a:srgbClr val="1F497D"/>
              </a:solidFill>
              <a:latin typeface="Calibri"/>
              <a:ea typeface="Calibri"/>
              <a:cs typeface="Times New Roman"/>
            </a:endParaRPr>
          </a:p>
        </p:txBody>
      </p:sp>
      <p:sp>
        <p:nvSpPr>
          <p:cNvPr id="4" name="Rectangle 3"/>
          <p:cNvSpPr/>
          <p:nvPr/>
        </p:nvSpPr>
        <p:spPr>
          <a:xfrm flipV="1">
            <a:off x="3810000" y="4738048"/>
            <a:ext cx="1905000" cy="623248"/>
          </a:xfrm>
          <a:prstGeom prst="rect">
            <a:avLst/>
          </a:prstGeom>
        </p:spPr>
        <p:txBody>
          <a:bodyPr wrap="square">
            <a:spAutoFit/>
          </a:bodyPr>
          <a:lstStyle/>
          <a:p>
            <a:pPr marR="0" lvl="0">
              <a:lnSpc>
                <a:spcPct val="115000"/>
              </a:lnSpc>
              <a:spcBef>
                <a:spcPts val="0"/>
              </a:spcBef>
              <a:spcAft>
                <a:spcPts val="0"/>
              </a:spcAft>
            </a:pPr>
            <a:r>
              <a:rPr lang="en-US" dirty="0" smtClean="0">
                <a:latin typeface="Calibri"/>
                <a:ea typeface="Calibri"/>
                <a:cs typeface="Times New Roman"/>
              </a:rPr>
              <a:t> </a:t>
            </a:r>
            <a:endParaRPr lang="en-US" sz="1200" dirty="0">
              <a:latin typeface="Calibri"/>
              <a:ea typeface="Calibri"/>
              <a:cs typeface="Times New Roman"/>
            </a:endParaRPr>
          </a:p>
          <a:p>
            <a:pPr marL="457200" marR="0">
              <a:lnSpc>
                <a:spcPct val="115000"/>
              </a:lnSpc>
              <a:spcBef>
                <a:spcPts val="0"/>
              </a:spcBef>
              <a:spcAft>
                <a:spcPts val="1000"/>
              </a:spcAft>
            </a:pPr>
            <a:endParaRPr lang="en-US" sz="1200" dirty="0">
              <a:effectLst/>
              <a:latin typeface="Calibri"/>
              <a:ea typeface="Calibri"/>
              <a:cs typeface="Times New Roman"/>
            </a:endParaRPr>
          </a:p>
        </p:txBody>
      </p:sp>
      <p:pic>
        <p:nvPicPr>
          <p:cNvPr id="5" name="Picture 4" descr="Image result for lock out TAG OUT PROCEDURE AT LARGE PLANTS "/>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68663"/>
            <a:ext cx="1213304" cy="1064079"/>
          </a:xfrm>
          <a:prstGeom prst="rect">
            <a:avLst/>
          </a:prstGeom>
          <a:noFill/>
          <a:ln>
            <a:noFill/>
          </a:ln>
        </p:spPr>
      </p:pic>
      <p:pic>
        <p:nvPicPr>
          <p:cNvPr id="6" name="Picture 5" descr="Selecting the Right Personal Protective Equipment for the Job #LibraIndustries www.librami.com">
            <a:hlinkClick r:id="rId3" tgtFrame="&quot;_blank&quot;" tooltip="&quot;Selecting the Right Personal Protective Equipment for the Job Training Plan, Safety Training, Training Courses, Construction Safety, Safety First, Free Photos, Weight Loss, Equipment, Apartment Decoration&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68663"/>
            <a:ext cx="1143000" cy="1236980"/>
          </a:xfrm>
          <a:prstGeom prst="rect">
            <a:avLst/>
          </a:prstGeom>
          <a:noFill/>
          <a:ln>
            <a:noFill/>
          </a:ln>
        </p:spPr>
      </p:pic>
    </p:spTree>
    <p:extLst>
      <p:ext uri="{BB962C8B-B14F-4D97-AF65-F5344CB8AC3E}">
        <p14:creationId xmlns:p14="http://schemas.microsoft.com/office/powerpoint/2010/main" val="328599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Candara" panose="020E0502030303020204" pitchFamily="34" charset="0"/>
              </a:rPr>
              <a:t>Coupling Parts </a:t>
            </a:r>
            <a:endParaRPr lang="en-US" dirty="0">
              <a:solidFill>
                <a:srgbClr val="0070C0"/>
              </a:solidFill>
              <a:latin typeface="Candara" panose="020E0502030303020204" pitchFamily="34" charset="0"/>
            </a:endParaRPr>
          </a:p>
        </p:txBody>
      </p:sp>
      <p:sp>
        <p:nvSpPr>
          <p:cNvPr id="3" name="Content Placeholder 2"/>
          <p:cNvSpPr>
            <a:spLocks noGrp="1"/>
          </p:cNvSpPr>
          <p:nvPr>
            <p:ph idx="1"/>
          </p:nvPr>
        </p:nvSpPr>
        <p:spPr>
          <a:xfrm>
            <a:off x="457200" y="1752600"/>
            <a:ext cx="8229600" cy="4748141"/>
          </a:xfrm>
        </p:spPr>
        <p:txBody>
          <a:bodyPr/>
          <a:lstStyle/>
          <a:p>
            <a:pPr marL="0" lvl="0" indent="0">
              <a:lnSpc>
                <a:spcPct val="115000"/>
              </a:lnSpc>
              <a:spcBef>
                <a:spcPts val="0"/>
              </a:spcBef>
              <a:spcAft>
                <a:spcPts val="1000"/>
              </a:spcAft>
              <a:buNone/>
            </a:pPr>
            <a:r>
              <a:rPr lang="en-US" b="1" dirty="0" smtClean="0">
                <a:solidFill>
                  <a:schemeClr val="accent1"/>
                </a:solidFill>
                <a:latin typeface="Candara" panose="020E0502030303020204" pitchFamily="34" charset="0"/>
                <a:ea typeface="Calibri"/>
                <a:cs typeface="Times New Roman"/>
              </a:rPr>
              <a:t> </a:t>
            </a:r>
            <a:r>
              <a:rPr lang="en-US" b="1" dirty="0">
                <a:solidFill>
                  <a:schemeClr val="accent1"/>
                </a:solidFill>
                <a:latin typeface="Candara" panose="020E0502030303020204" pitchFamily="34" charset="0"/>
                <a:ea typeface="Calibri"/>
                <a:cs typeface="Times New Roman"/>
              </a:rPr>
              <a:t>There are only 4 parts to an ATRA-FLEX </a:t>
            </a:r>
            <a:r>
              <a:rPr lang="en-US" b="1" dirty="0" smtClean="0">
                <a:solidFill>
                  <a:schemeClr val="accent1"/>
                </a:solidFill>
                <a:latin typeface="Candara" panose="020E0502030303020204" pitchFamily="34" charset="0"/>
                <a:ea typeface="Calibri"/>
                <a:cs typeface="Times New Roman"/>
              </a:rPr>
              <a:t>A Series and Millennium “M” series Coupling. For this demo we will be using the M series coupling with our standard yellow insert. </a:t>
            </a:r>
            <a:endParaRPr lang="en-US" sz="1600" dirty="0">
              <a:solidFill>
                <a:schemeClr val="accent1"/>
              </a:solidFill>
              <a:latin typeface="Candara" panose="020E0502030303020204" pitchFamily="34" charset="0"/>
              <a:ea typeface="Calibri"/>
              <a:cs typeface="Times New Roman"/>
            </a:endParaRP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05000" y="3048000"/>
            <a:ext cx="1676400" cy="1295400"/>
          </a:xfrm>
          <a:prstGeom prst="rect">
            <a:avLst/>
          </a:prstGeom>
        </p:spPr>
      </p:pic>
      <p:sp>
        <p:nvSpPr>
          <p:cNvPr id="5" name="TextBox 4"/>
          <p:cNvSpPr txBox="1"/>
          <p:nvPr/>
        </p:nvSpPr>
        <p:spPr>
          <a:xfrm>
            <a:off x="457200" y="4343400"/>
            <a:ext cx="6172200" cy="1569660"/>
          </a:xfrm>
          <a:prstGeom prst="rect">
            <a:avLst/>
          </a:prstGeom>
          <a:noFill/>
        </p:spPr>
        <p:txBody>
          <a:bodyPr wrap="square" rtlCol="0">
            <a:spAutoFit/>
          </a:bodyPr>
          <a:lstStyle/>
          <a:p>
            <a:r>
              <a:rPr lang="en-US" sz="2400" dirty="0" smtClean="0">
                <a:solidFill>
                  <a:schemeClr val="accent1"/>
                </a:solidFill>
                <a:latin typeface="Candara" panose="020E0502030303020204" pitchFamily="34" charset="0"/>
              </a:rPr>
              <a:t>Parts consist of 2 hubs, one ring and one standard Polyurethane Yellow Insert or insert required for your specific application.</a:t>
            </a:r>
          </a:p>
          <a:p>
            <a:r>
              <a:rPr lang="en-US" sz="2400" dirty="0" smtClean="0">
                <a:solidFill>
                  <a:schemeClr val="accent1"/>
                </a:solidFill>
                <a:latin typeface="Candara" panose="020E0502030303020204" pitchFamily="34" charset="0"/>
              </a:rPr>
              <a:t>**</a:t>
            </a:r>
            <a:r>
              <a:rPr lang="en-US" dirty="0" smtClean="0">
                <a:solidFill>
                  <a:schemeClr val="accent1"/>
                </a:solidFill>
                <a:latin typeface="Candara" panose="020E0502030303020204" pitchFamily="34" charset="0"/>
              </a:rPr>
              <a:t> Refer to ATRA-FLEX catalog for insert selection guide. </a:t>
            </a:r>
            <a:endParaRPr lang="en-US" dirty="0">
              <a:solidFill>
                <a:schemeClr val="accent1"/>
              </a:solidFill>
              <a:latin typeface="Candara" panose="020E0502030303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919814"/>
            <a:ext cx="2001560" cy="15011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3415" y="3075214"/>
            <a:ext cx="1524000" cy="1259871"/>
          </a:xfrm>
          <a:prstGeom prst="rect">
            <a:avLst/>
          </a:prstGeom>
        </p:spPr>
      </p:pic>
    </p:spTree>
    <p:extLst>
      <p:ext uri="{BB962C8B-B14F-4D97-AF65-F5344CB8AC3E}">
        <p14:creationId xmlns:p14="http://schemas.microsoft.com/office/powerpoint/2010/main" val="166373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5822272" cy="1039428"/>
          </a:xfrm>
        </p:spPr>
        <p:txBody>
          <a:bodyPr>
            <a:normAutofit/>
          </a:bodyPr>
          <a:lstStyle/>
          <a:p>
            <a:r>
              <a:rPr lang="en-US" sz="3200" dirty="0" smtClean="0">
                <a:solidFill>
                  <a:srgbClr val="0070C0"/>
                </a:solidFill>
                <a:latin typeface="Candara" panose="020E0502030303020204" pitchFamily="34" charset="0"/>
              </a:rPr>
              <a:t>Install Hubs on shafts </a:t>
            </a:r>
            <a:endParaRPr lang="en-US" sz="3200" dirty="0">
              <a:solidFill>
                <a:srgbClr val="0070C0"/>
              </a:solidFill>
              <a:latin typeface="Candara" panose="020E0502030303020204" pitchFamily="34" charset="0"/>
            </a:endParaRPr>
          </a:p>
        </p:txBody>
      </p:sp>
      <p:sp>
        <p:nvSpPr>
          <p:cNvPr id="3" name="Content Placeholder 2"/>
          <p:cNvSpPr>
            <a:spLocks noGrp="1"/>
          </p:cNvSpPr>
          <p:nvPr>
            <p:ph idx="1"/>
          </p:nvPr>
        </p:nvSpPr>
        <p:spPr>
          <a:xfrm>
            <a:off x="304800" y="1676400"/>
            <a:ext cx="8229600" cy="4373563"/>
          </a:xfrm>
        </p:spPr>
        <p:txBody>
          <a:bodyPr>
            <a:normAutofit/>
          </a:bodyPr>
          <a:lstStyle/>
          <a:p>
            <a:r>
              <a:rPr lang="en-US" sz="2000" dirty="0" smtClean="0">
                <a:solidFill>
                  <a:schemeClr val="accent1"/>
                </a:solidFill>
                <a:latin typeface="Candara" panose="020E0502030303020204" pitchFamily="34" charset="0"/>
              </a:rPr>
              <a:t>After you have inspected hubs and shafts from debris slide ring over one shaft and then install both hubs onto shafts. </a:t>
            </a:r>
            <a:endParaRPr lang="en-US" sz="2000" dirty="0">
              <a:solidFill>
                <a:schemeClr val="accent1"/>
              </a:solidFill>
              <a:latin typeface="Candara" panose="020E0502030303020204" pitchFamily="34" charset="0"/>
            </a:endParaRPr>
          </a:p>
          <a:p>
            <a:r>
              <a:rPr lang="en-US" sz="2000" dirty="0" smtClean="0">
                <a:solidFill>
                  <a:schemeClr val="accent1"/>
                </a:solidFill>
                <a:latin typeface="Candara" panose="020E0502030303020204" pitchFamily="34" charset="0"/>
              </a:rPr>
              <a:t>Make sure to properly align your equipment </a:t>
            </a:r>
          </a:p>
          <a:p>
            <a:r>
              <a:rPr lang="en-US" sz="2000" dirty="0" smtClean="0">
                <a:solidFill>
                  <a:schemeClr val="accent1"/>
                </a:solidFill>
                <a:latin typeface="Candara" panose="020E0502030303020204" pitchFamily="34" charset="0"/>
              </a:rPr>
              <a:t>With a straight edge applied across the teeth of both hubs, the straight edge must rest squarely or within the radial tolerances on table. This process should be done at 90 degree intervals. The use of a dial indicator or laser alignment tool will allow for closer tolerances in alignment. </a:t>
            </a:r>
            <a:endParaRPr lang="en-US" sz="2000" dirty="0">
              <a:solidFill>
                <a:schemeClr val="accent1"/>
              </a:solidFill>
              <a:latin typeface="Candara" panose="020E0502030303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3" y="4343400"/>
            <a:ext cx="834703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28598"/>
            <a:ext cx="1747348" cy="1541617"/>
          </a:xfrm>
          <a:prstGeom prst="rect">
            <a:avLst/>
          </a:prstGeom>
        </p:spPr>
      </p:pic>
    </p:spTree>
    <p:extLst>
      <p:ext uri="{BB962C8B-B14F-4D97-AF65-F5344CB8AC3E}">
        <p14:creationId xmlns:p14="http://schemas.microsoft.com/office/powerpoint/2010/main" val="177387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228600">
              <a:spcBef>
                <a:spcPct val="20000"/>
              </a:spcBef>
            </a:pPr>
            <a:r>
              <a:rPr lang="en-US" sz="2800" cap="none" dirty="0">
                <a:solidFill>
                  <a:srgbClr val="0070C0"/>
                </a:solidFill>
                <a:latin typeface="Candara" panose="020E0502030303020204" pitchFamily="34" charset="0"/>
                <a:ea typeface="+mn-ea"/>
                <a:cs typeface="+mn-cs"/>
              </a:rPr>
              <a:t>Check Alignment of shafts  and set proper “E” Gap </a:t>
            </a:r>
            <a:r>
              <a:rPr lang="en-US" sz="2400" cap="none" dirty="0">
                <a:solidFill>
                  <a:srgbClr val="0070C0"/>
                </a:solidFill>
                <a:latin typeface="Century Gothic"/>
                <a:ea typeface="+mn-ea"/>
                <a:cs typeface="+mn-cs"/>
              </a:rPr>
              <a:t/>
            </a:r>
            <a:br>
              <a:rPr lang="en-US" sz="2400" cap="none" dirty="0">
                <a:solidFill>
                  <a:srgbClr val="0070C0"/>
                </a:solidFill>
                <a:latin typeface="Century Gothic"/>
                <a:ea typeface="+mn-ea"/>
                <a:cs typeface="+mn-cs"/>
              </a:rPr>
            </a:br>
            <a:endParaRPr lang="en-US" sz="1600" dirty="0">
              <a:solidFill>
                <a:schemeClr val="accent1"/>
              </a:solidFill>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solidFill>
                  <a:srgbClr val="FF0000"/>
                </a:solidFill>
              </a:rPr>
              <a:t>Please Note: </a:t>
            </a:r>
            <a:r>
              <a:rPr lang="en-US" sz="1600" dirty="0" smtClean="0">
                <a:solidFill>
                  <a:srgbClr val="0070C0"/>
                </a:solidFill>
              </a:rPr>
              <a:t>Detailed </a:t>
            </a:r>
            <a:r>
              <a:rPr lang="en-US" sz="1600" dirty="0" smtClean="0">
                <a:solidFill>
                  <a:srgbClr val="0070C0"/>
                </a:solidFill>
              </a:rPr>
              <a:t>attention to alignment tolerances and “E”Gap Dimension will give you the best efficient transfer of torque </a:t>
            </a:r>
            <a:r>
              <a:rPr lang="en-US" sz="1600" dirty="0" smtClean="0">
                <a:solidFill>
                  <a:srgbClr val="0070C0"/>
                </a:solidFill>
              </a:rPr>
              <a:t>and  </a:t>
            </a:r>
            <a:r>
              <a:rPr lang="en-US" sz="1600" dirty="0" smtClean="0">
                <a:solidFill>
                  <a:srgbClr val="0070C0"/>
                </a:solidFill>
              </a:rPr>
              <a:t>insert wear. </a:t>
            </a:r>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For A Tolerance chart </a:t>
            </a:r>
            <a:endParaRPr lang="en-US" sz="1600" dirty="0" smtClean="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1442"/>
            <a:ext cx="8700966" cy="222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97" y="2511877"/>
            <a:ext cx="914402" cy="914402"/>
          </a:xfrm>
          <a:prstGeom prst="rect">
            <a:avLst/>
          </a:prstGeom>
        </p:spPr>
      </p:pic>
    </p:spTree>
    <p:extLst>
      <p:ext uri="{BB962C8B-B14F-4D97-AF65-F5344CB8AC3E}">
        <p14:creationId xmlns:p14="http://schemas.microsoft.com/office/powerpoint/2010/main" val="266295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260672" cy="762000"/>
          </a:xfrm>
        </p:spPr>
        <p:txBody>
          <a:bodyPr>
            <a:normAutofit/>
          </a:bodyPr>
          <a:lstStyle/>
          <a:p>
            <a:r>
              <a:rPr lang="en-US" sz="2400" dirty="0" smtClean="0">
                <a:solidFill>
                  <a:srgbClr val="0070C0"/>
                </a:solidFill>
                <a:latin typeface="Candara" panose="020E0502030303020204" pitchFamily="34" charset="0"/>
              </a:rPr>
              <a:t>Tighten the set screws, Install the insert and Ring </a:t>
            </a:r>
            <a:endParaRPr lang="en-US" sz="2400" dirty="0">
              <a:solidFill>
                <a:srgbClr val="0070C0"/>
              </a:solidFill>
              <a:latin typeface="Candara" panose="020E0502030303020204" pitchFamily="34" charset="0"/>
            </a:endParaRPr>
          </a:p>
        </p:txBody>
      </p:sp>
      <p:sp>
        <p:nvSpPr>
          <p:cNvPr id="3" name="Content Placeholder 2"/>
          <p:cNvSpPr>
            <a:spLocks noGrp="1"/>
          </p:cNvSpPr>
          <p:nvPr>
            <p:ph idx="1"/>
          </p:nvPr>
        </p:nvSpPr>
        <p:spPr>
          <a:xfrm>
            <a:off x="457200" y="2133600"/>
            <a:ext cx="8229600" cy="4373563"/>
          </a:xfrm>
        </p:spPr>
        <p:txBody>
          <a:bodyPr>
            <a:normAutofit fontScale="85000" lnSpcReduction="10000"/>
          </a:bodyPr>
          <a:lstStyle/>
          <a:p>
            <a:pPr marL="114300" indent="0">
              <a:buNone/>
            </a:pPr>
            <a:r>
              <a:rPr lang="en-US" sz="2000" dirty="0" smtClean="0">
                <a:solidFill>
                  <a:srgbClr val="0070C0"/>
                </a:solidFill>
                <a:latin typeface="Segoe UI Light"/>
              </a:rPr>
              <a:t>●</a:t>
            </a:r>
            <a:r>
              <a:rPr lang="en-US" sz="2000" dirty="0" smtClean="0">
                <a:solidFill>
                  <a:srgbClr val="0070C0"/>
                </a:solidFill>
                <a:latin typeface="Candara" panose="020E0502030303020204" pitchFamily="34" charset="0"/>
              </a:rPr>
              <a:t>Tighten the set screws</a:t>
            </a:r>
          </a:p>
          <a:p>
            <a:pPr marL="114300" indent="0">
              <a:buNone/>
            </a:pPr>
            <a:r>
              <a:rPr lang="en-US" sz="1900" dirty="0" smtClean="0">
                <a:solidFill>
                  <a:schemeClr val="accent1"/>
                </a:solidFill>
                <a:latin typeface="Candara" panose="020E0502030303020204" pitchFamily="34" charset="0"/>
              </a:rPr>
              <a:t>After hubs and holding ring are installed on shafts, the teeth are then aligned parallel to each other, but not touching. (Please refer to proper E Gap tolerances on included instructions)</a:t>
            </a:r>
            <a:r>
              <a:rPr lang="en-US" sz="1900" dirty="0">
                <a:solidFill>
                  <a:srgbClr val="93A299"/>
                </a:solidFill>
                <a:latin typeface="Candara" panose="020E0502030303020204" pitchFamily="34" charset="0"/>
              </a:rPr>
              <a:t> Double check alignment. If alignment is within </a:t>
            </a:r>
            <a:r>
              <a:rPr lang="en-US" sz="1900" dirty="0" smtClean="0">
                <a:solidFill>
                  <a:srgbClr val="93A299"/>
                </a:solidFill>
                <a:latin typeface="Candara" panose="020E0502030303020204" pitchFamily="34" charset="0"/>
              </a:rPr>
              <a:t>listed tolerances </a:t>
            </a:r>
            <a:r>
              <a:rPr lang="en-US" sz="1900" dirty="0">
                <a:solidFill>
                  <a:srgbClr val="93A299"/>
                </a:solidFill>
                <a:latin typeface="Candara" panose="020E0502030303020204" pitchFamily="34" charset="0"/>
              </a:rPr>
              <a:t>proceed to next step. If the tolerances are not correct then realign </a:t>
            </a:r>
            <a:r>
              <a:rPr lang="en-US" sz="1900" dirty="0" smtClean="0">
                <a:solidFill>
                  <a:srgbClr val="93A299"/>
                </a:solidFill>
                <a:latin typeface="Candara" panose="020E0502030303020204" pitchFamily="34" charset="0"/>
              </a:rPr>
              <a:t>hubs. Once installed the hubs never need to be moved again. </a:t>
            </a:r>
            <a:endParaRPr lang="en-US" sz="1900" dirty="0" smtClean="0">
              <a:solidFill>
                <a:schemeClr val="accent1"/>
              </a:solidFill>
              <a:latin typeface="Candara" panose="020E0502030303020204" pitchFamily="34" charset="0"/>
            </a:endParaRPr>
          </a:p>
          <a:p>
            <a:pPr marL="114300" indent="0">
              <a:buNone/>
            </a:pPr>
            <a:endParaRPr lang="en-US" sz="2000" dirty="0" smtClean="0">
              <a:solidFill>
                <a:schemeClr val="accent1"/>
              </a:solidFill>
              <a:latin typeface="Candara" panose="020E0502030303020204" pitchFamily="34" charset="0"/>
            </a:endParaRPr>
          </a:p>
          <a:p>
            <a:pPr marL="114300" lvl="0" indent="0">
              <a:buClr>
                <a:srgbClr val="93A299"/>
              </a:buClr>
              <a:buNone/>
            </a:pPr>
            <a:r>
              <a:rPr lang="en-US" sz="2000" dirty="0" smtClean="0">
                <a:solidFill>
                  <a:srgbClr val="0070C0"/>
                </a:solidFill>
                <a:latin typeface="Segoe UI Light"/>
              </a:rPr>
              <a:t>●</a:t>
            </a:r>
            <a:r>
              <a:rPr lang="en-US" sz="2000" dirty="0" smtClean="0">
                <a:solidFill>
                  <a:srgbClr val="0070C0"/>
                </a:solidFill>
                <a:latin typeface="Candara" panose="020E0502030303020204" pitchFamily="34" charset="0"/>
              </a:rPr>
              <a:t>Insert the Polyurethane Insert </a:t>
            </a:r>
            <a:endParaRPr lang="en-US" sz="2000" dirty="0">
              <a:solidFill>
                <a:srgbClr val="0070C0"/>
              </a:solidFill>
              <a:latin typeface="Candara" panose="020E0502030303020204" pitchFamily="34" charset="0"/>
            </a:endParaRPr>
          </a:p>
          <a:p>
            <a:pPr marL="114300" indent="0">
              <a:buNone/>
            </a:pPr>
            <a:r>
              <a:rPr lang="en-US" sz="2000" dirty="0" smtClean="0">
                <a:solidFill>
                  <a:schemeClr val="accent1"/>
                </a:solidFill>
                <a:latin typeface="Candara" panose="020E0502030303020204" pitchFamily="34" charset="0"/>
              </a:rPr>
              <a:t>The elastic insert can then be installed in the slots formed by the parallel teeth. The insert should fit loosely(approximately .010 to .070 per side depending on the size.  The T- Slot should be inserted so that the T-Slot is opposite of the rotation of the coupling. </a:t>
            </a:r>
          </a:p>
          <a:p>
            <a:pPr marL="114300" indent="0">
              <a:buNone/>
            </a:pPr>
            <a:endParaRPr lang="en-US" sz="2000" dirty="0">
              <a:solidFill>
                <a:schemeClr val="accent1"/>
              </a:solidFill>
              <a:latin typeface="Candara" panose="020E0502030303020204" pitchFamily="34" charset="0"/>
            </a:endParaRPr>
          </a:p>
          <a:p>
            <a:pPr marL="114300" lvl="0" indent="0">
              <a:buClr>
                <a:srgbClr val="93A299"/>
              </a:buClr>
              <a:buNone/>
            </a:pPr>
            <a:r>
              <a:rPr lang="en-US" sz="2000" dirty="0" smtClean="0">
                <a:solidFill>
                  <a:srgbClr val="0070C0"/>
                </a:solidFill>
                <a:latin typeface="Candara" panose="020E0502030303020204" pitchFamily="34" charset="0"/>
              </a:rPr>
              <a:t>  </a:t>
            </a:r>
            <a:r>
              <a:rPr lang="en-US" sz="2000" dirty="0" smtClean="0">
                <a:solidFill>
                  <a:srgbClr val="0070C0"/>
                </a:solidFill>
                <a:latin typeface="Segoe UI Light"/>
              </a:rPr>
              <a:t>●</a:t>
            </a:r>
            <a:r>
              <a:rPr lang="en-US" sz="2000" dirty="0" smtClean="0">
                <a:solidFill>
                  <a:srgbClr val="0070C0"/>
                </a:solidFill>
                <a:latin typeface="Candara" panose="020E0502030303020204" pitchFamily="34" charset="0"/>
              </a:rPr>
              <a:t>Install  the Ring </a:t>
            </a:r>
          </a:p>
          <a:p>
            <a:pPr marL="114300" indent="0">
              <a:buNone/>
            </a:pPr>
            <a:r>
              <a:rPr lang="en-US" sz="2000" dirty="0" smtClean="0">
                <a:solidFill>
                  <a:srgbClr val="93A299"/>
                </a:solidFill>
                <a:latin typeface="Candara" panose="020E0502030303020204" pitchFamily="34" charset="0"/>
              </a:rPr>
              <a:t>When the insert is in position, slide the holding ring onto the polyurethane insert. Align </a:t>
            </a:r>
            <a:r>
              <a:rPr lang="en-US" sz="2000" dirty="0">
                <a:solidFill>
                  <a:srgbClr val="93A299"/>
                </a:solidFill>
                <a:latin typeface="Candara" panose="020E0502030303020204" pitchFamily="34" charset="0"/>
              </a:rPr>
              <a:t>the pins with the rings in the slots on the insert and slide the ring over the insert. The ring is in place when the pins are in the locator on the insert. On larger rings a soft mallet might be needed to move the ring over the insert and in </a:t>
            </a:r>
            <a:r>
              <a:rPr lang="en-US" sz="2000" dirty="0" smtClean="0">
                <a:solidFill>
                  <a:srgbClr val="93A299"/>
                </a:solidFill>
                <a:latin typeface="Candara" panose="020E0502030303020204" pitchFamily="34" charset="0"/>
              </a:rPr>
              <a:t>place. </a:t>
            </a:r>
            <a:endParaRPr lang="en-US" sz="2000" dirty="0" smtClean="0">
              <a:solidFill>
                <a:schemeClr val="accent1"/>
              </a:solidFill>
              <a:latin typeface="Candara" panose="020E0502030303020204" pitchFamily="34" charset="0"/>
            </a:endParaRPr>
          </a:p>
          <a:p>
            <a:pPr marL="114300" indent="0">
              <a:buNone/>
            </a:pPr>
            <a:endParaRPr lang="en-US" sz="2000" dirty="0">
              <a:solidFill>
                <a:schemeClr val="accent1"/>
              </a:solidFill>
              <a:latin typeface="Candara" panose="020E05020303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871489"/>
            <a:ext cx="1371600" cy="11338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866932"/>
            <a:ext cx="1227908" cy="114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866933"/>
            <a:ext cx="1524000" cy="114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866932"/>
            <a:ext cx="1507460" cy="1130595"/>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945808"/>
            <a:ext cx="1581944" cy="105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60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8372"/>
            <a:ext cx="8686800" cy="1039427"/>
          </a:xfrm>
        </p:spPr>
        <p:txBody>
          <a:bodyPr>
            <a:normAutofit/>
          </a:bodyPr>
          <a:lstStyle/>
          <a:p>
            <a:pPr marL="342900" lvl="0" indent="-228600">
              <a:spcBef>
                <a:spcPct val="20000"/>
              </a:spcBef>
            </a:pPr>
            <a:r>
              <a:rPr lang="en-US" sz="2000" cap="none" dirty="0" smtClean="0">
                <a:solidFill>
                  <a:srgbClr val="0070C0"/>
                </a:solidFill>
                <a:latin typeface="Candara" panose="020E0502030303020204" pitchFamily="34" charset="0"/>
                <a:ea typeface="+mn-ea"/>
                <a:cs typeface="+mn-cs"/>
              </a:rPr>
              <a:t>ATRA-FLEX® A Series  and Millennium Series accommodates  </a:t>
            </a:r>
            <a:r>
              <a:rPr lang="en-US" sz="2000" cap="none" dirty="0">
                <a:solidFill>
                  <a:srgbClr val="0070C0"/>
                </a:solidFill>
                <a:latin typeface="Candara" panose="020E0502030303020204" pitchFamily="34" charset="0"/>
                <a:ea typeface="+mn-ea"/>
                <a:cs typeface="+mn-cs"/>
              </a:rPr>
              <a:t/>
            </a:r>
            <a:br>
              <a:rPr lang="en-US" sz="2000" cap="none" dirty="0">
                <a:solidFill>
                  <a:srgbClr val="0070C0"/>
                </a:solidFill>
                <a:latin typeface="Candara" panose="020E0502030303020204" pitchFamily="34" charset="0"/>
                <a:ea typeface="+mn-ea"/>
                <a:cs typeface="+mn-cs"/>
              </a:rPr>
            </a:br>
            <a:r>
              <a:rPr lang="en-US" sz="2000" cap="none" dirty="0">
                <a:solidFill>
                  <a:srgbClr val="0070C0"/>
                </a:solidFill>
                <a:latin typeface="Candara" panose="020E0502030303020204" pitchFamily="34" charset="0"/>
                <a:ea typeface="+mn-ea"/>
                <a:cs typeface="+mn-cs"/>
              </a:rPr>
              <a:t>h</a:t>
            </a:r>
            <a:r>
              <a:rPr lang="en-US" sz="2000" cap="none" dirty="0" smtClean="0">
                <a:solidFill>
                  <a:srgbClr val="0070C0"/>
                </a:solidFill>
                <a:latin typeface="Candara" panose="020E0502030303020204" pitchFamily="34" charset="0"/>
                <a:ea typeface="+mn-ea"/>
                <a:cs typeface="+mn-cs"/>
              </a:rPr>
              <a:t>orizontal, vertical, stop start applications and can rotate in either direction. </a:t>
            </a:r>
            <a:endParaRPr lang="en-US" sz="2000" dirty="0"/>
          </a:p>
        </p:txBody>
      </p:sp>
      <p:sp>
        <p:nvSpPr>
          <p:cNvPr id="3" name="Content Placeholder 2"/>
          <p:cNvSpPr>
            <a:spLocks noGrp="1"/>
          </p:cNvSpPr>
          <p:nvPr>
            <p:ph idx="1"/>
          </p:nvPr>
        </p:nvSpPr>
        <p:spPr>
          <a:xfrm>
            <a:off x="152400" y="3798169"/>
            <a:ext cx="2971800" cy="2635842"/>
          </a:xfrm>
        </p:spPr>
        <p:txBody>
          <a:bodyPr>
            <a:normAutofit fontScale="85000" lnSpcReduction="10000"/>
          </a:bodyPr>
          <a:lstStyle/>
          <a:p>
            <a:pPr marL="114300" lvl="0" indent="0">
              <a:buClr>
                <a:srgbClr val="93A299"/>
              </a:buClr>
              <a:buNone/>
            </a:pPr>
            <a:r>
              <a:rPr lang="en-US" sz="2000" dirty="0">
                <a:solidFill>
                  <a:schemeClr val="accent1"/>
                </a:solidFill>
                <a:latin typeface="Candara" panose="020E0502030303020204" pitchFamily="34" charset="0"/>
              </a:rPr>
              <a:t>Align the pins with the rings in the slots on the insert and slide the ring over the insert. The ring is in place when the pins are in the locator on the insert. On larger rings a soft mallet might be needed to move the ring over the insert and in place. </a:t>
            </a:r>
          </a:p>
          <a:p>
            <a:pPr lvl="8"/>
            <a:endParaRPr lang="en-US" dirty="0"/>
          </a:p>
        </p:txBody>
      </p:sp>
      <p:pic>
        <p:nvPicPr>
          <p:cNvPr id="5" name="Content Placeholder 8"/>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6407" y="3048000"/>
            <a:ext cx="5334000" cy="3386011"/>
          </a:xfrm>
          <a:prstGeom prst="rect">
            <a:avLst/>
          </a:prstGeom>
          <a:noFill/>
          <a:ln>
            <a:noFill/>
          </a:ln>
        </p:spPr>
      </p:pic>
      <p:sp>
        <p:nvSpPr>
          <p:cNvPr id="7" name="TextBox 6"/>
          <p:cNvSpPr txBox="1"/>
          <p:nvPr/>
        </p:nvSpPr>
        <p:spPr>
          <a:xfrm>
            <a:off x="457200" y="2895600"/>
            <a:ext cx="2438400" cy="738664"/>
          </a:xfrm>
          <a:prstGeom prst="rect">
            <a:avLst/>
          </a:prstGeom>
          <a:noFill/>
        </p:spPr>
        <p:txBody>
          <a:bodyPr wrap="square" rtlCol="0">
            <a:spAutoFit/>
          </a:bodyPr>
          <a:lstStyle/>
          <a:p>
            <a:r>
              <a:rPr lang="en-US" sz="1400" dirty="0" smtClean="0">
                <a:solidFill>
                  <a:srgbClr val="0070C0"/>
                </a:solidFill>
              </a:rPr>
              <a:t>This is an Image</a:t>
            </a:r>
            <a:r>
              <a:rPr lang="en-US" sz="1400" dirty="0">
                <a:solidFill>
                  <a:srgbClr val="0070C0"/>
                </a:solidFill>
              </a:rPr>
              <a:t> </a:t>
            </a:r>
            <a:r>
              <a:rPr lang="en-US" sz="1400" dirty="0" smtClean="0">
                <a:solidFill>
                  <a:srgbClr val="0070C0"/>
                </a:solidFill>
              </a:rPr>
              <a:t>of  ATRA-Flex VHS Inserts for Vertical Applications </a:t>
            </a:r>
            <a:endParaRPr lang="en-US" sz="1400" dirty="0">
              <a:solidFill>
                <a:srgbClr val="0070C0"/>
              </a:solidFill>
            </a:endParaRPr>
          </a:p>
        </p:txBody>
      </p:sp>
      <p:sp>
        <p:nvSpPr>
          <p:cNvPr id="8" name="TextBox 7"/>
          <p:cNvSpPr txBox="1"/>
          <p:nvPr/>
        </p:nvSpPr>
        <p:spPr>
          <a:xfrm>
            <a:off x="762000" y="1888902"/>
            <a:ext cx="4966607" cy="923330"/>
          </a:xfrm>
          <a:prstGeom prst="rect">
            <a:avLst/>
          </a:prstGeom>
          <a:noFill/>
        </p:spPr>
        <p:txBody>
          <a:bodyPr wrap="square" rtlCol="0">
            <a:spAutoFit/>
          </a:bodyPr>
          <a:lstStyle/>
          <a:p>
            <a:r>
              <a:rPr lang="en-US" dirty="0" smtClean="0">
                <a:solidFill>
                  <a:schemeClr val="accent1"/>
                </a:solidFill>
              </a:rPr>
              <a:t>All complete couplings or replacement inserts come with a standard T-Slot unless otherwise requested. </a:t>
            </a:r>
            <a:endParaRPr lang="en-US" dirty="0">
              <a:solidFill>
                <a:schemeClr val="accent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564" y="1737464"/>
            <a:ext cx="1143000" cy="944904"/>
          </a:xfrm>
          <a:prstGeom prst="rect">
            <a:avLst/>
          </a:prstGeom>
        </p:spPr>
      </p:pic>
    </p:spTree>
    <p:extLst>
      <p:ext uri="{BB962C8B-B14F-4D97-AF65-F5344CB8AC3E}">
        <p14:creationId xmlns:p14="http://schemas.microsoft.com/office/powerpoint/2010/main" val="226980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304800"/>
            <a:ext cx="8260672" cy="1447800"/>
          </a:xfrm>
        </p:spPr>
        <p:txBody>
          <a:bodyPr>
            <a:normAutofit/>
          </a:bodyPr>
          <a:lstStyle/>
          <a:p>
            <a:r>
              <a:rPr lang="en-US" sz="2400" dirty="0" smtClean="0">
                <a:solidFill>
                  <a:srgbClr val="0070C0"/>
                </a:solidFill>
              </a:rPr>
              <a:t>Change out on a ATRA-FLEX coupling is faster than any other. </a:t>
            </a:r>
            <a:endParaRPr lang="en-US" sz="2400" dirty="0">
              <a:solidFill>
                <a:srgbClr val="0070C0"/>
              </a:solidFill>
            </a:endParaRPr>
          </a:p>
        </p:txBody>
      </p:sp>
      <p:sp>
        <p:nvSpPr>
          <p:cNvPr id="3" name="Content Placeholder 2"/>
          <p:cNvSpPr>
            <a:spLocks noGrp="1"/>
          </p:cNvSpPr>
          <p:nvPr>
            <p:ph idx="1"/>
          </p:nvPr>
        </p:nvSpPr>
        <p:spPr/>
        <p:txBody>
          <a:bodyPr/>
          <a:lstStyle/>
          <a:p>
            <a:pPr marL="114300" indent="0">
              <a:buNone/>
            </a:pPr>
            <a:endParaRPr lang="en-US" dirty="0"/>
          </a:p>
          <a:p>
            <a:endParaRPr lang="en-US" sz="2000" dirty="0" smtClean="0">
              <a:solidFill>
                <a:schemeClr val="accent1"/>
              </a:solidFill>
            </a:endParaRPr>
          </a:p>
          <a:p>
            <a:endParaRPr lang="en-US" sz="2000" dirty="0">
              <a:solidFill>
                <a:schemeClr val="accent1"/>
              </a:solidFill>
            </a:endParaRPr>
          </a:p>
          <a:p>
            <a:r>
              <a:rPr lang="en-US" sz="2000" dirty="0" smtClean="0">
                <a:solidFill>
                  <a:schemeClr val="accent1"/>
                </a:solidFill>
              </a:rPr>
              <a:t>To Disassemble, ensure all rotating equipment is shut down and all necessary lock out/tag out has been established. </a:t>
            </a:r>
          </a:p>
          <a:p>
            <a:r>
              <a:rPr lang="en-US" sz="2000" dirty="0" smtClean="0">
                <a:solidFill>
                  <a:schemeClr val="accent1"/>
                </a:solidFill>
              </a:rPr>
              <a:t> </a:t>
            </a:r>
            <a:r>
              <a:rPr lang="en-US" sz="2000" dirty="0">
                <a:solidFill>
                  <a:schemeClr val="accent1"/>
                </a:solidFill>
              </a:rPr>
              <a:t>R</a:t>
            </a:r>
            <a:r>
              <a:rPr lang="en-US" sz="2000" dirty="0" smtClean="0">
                <a:solidFill>
                  <a:schemeClr val="accent1"/>
                </a:solidFill>
              </a:rPr>
              <a:t>emove the ring and slide over the shaft. The insert can quickly and easily be replaced. No special tools, screws, bolts or other fasteners needed. </a:t>
            </a:r>
            <a:endParaRPr lang="en-US" sz="2000" dirty="0">
              <a:solidFill>
                <a:schemeClr val="accent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572000"/>
            <a:ext cx="5867400" cy="1692470"/>
          </a:xfrm>
          <a:prstGeom prst="rect">
            <a:avLst/>
          </a:prstGeom>
        </p:spPr>
      </p:pic>
      <p:pic>
        <p:nvPicPr>
          <p:cNvPr id="6" name="Picture 5" descr="Image result for lock out TAG OUT PROCEDURE AT LARGE PLANTS "/>
          <p:cNvPicPr/>
          <p:nvPr/>
        </p:nvPicPr>
        <p:blipFill>
          <a:blip r:embed="rId3">
            <a:extLst>
              <a:ext uri="{28A0092B-C50C-407E-A947-70E740481C1C}">
                <a14:useLocalDpi xmlns:a14="http://schemas.microsoft.com/office/drawing/2010/main" val="0"/>
              </a:ext>
            </a:extLst>
          </a:blip>
          <a:srcRect/>
          <a:stretch>
            <a:fillRect/>
          </a:stretch>
        </p:blipFill>
        <p:spPr bwMode="auto">
          <a:xfrm>
            <a:off x="636814" y="1828800"/>
            <a:ext cx="1191986" cy="990599"/>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820084"/>
            <a:ext cx="1073550" cy="9993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812585"/>
            <a:ext cx="1219200" cy="1007898"/>
          </a:xfrm>
          <a:prstGeom prst="rect">
            <a:avLst/>
          </a:prstGeom>
        </p:spPr>
      </p:pic>
    </p:spTree>
    <p:extLst>
      <p:ext uri="{BB962C8B-B14F-4D97-AF65-F5344CB8AC3E}">
        <p14:creationId xmlns:p14="http://schemas.microsoft.com/office/powerpoint/2010/main" val="216165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81000"/>
            <a:ext cx="8260672" cy="1039427"/>
          </a:xfrm>
        </p:spPr>
        <p:txBody>
          <a:bodyPr>
            <a:noAutofit/>
          </a:bodyPr>
          <a:lstStyle/>
          <a:p>
            <a:r>
              <a:rPr lang="en-US" sz="1600" dirty="0" smtClean="0">
                <a:solidFill>
                  <a:srgbClr val="0070C0"/>
                </a:solidFill>
                <a:latin typeface="Candara" panose="020E0502030303020204" pitchFamily="34" charset="0"/>
              </a:rPr>
              <a:t/>
            </a:r>
            <a:br>
              <a:rPr lang="en-US" sz="1600" dirty="0" smtClean="0">
                <a:solidFill>
                  <a:srgbClr val="0070C0"/>
                </a:solidFill>
                <a:latin typeface="Candara" panose="020E0502030303020204" pitchFamily="34" charset="0"/>
              </a:rPr>
            </a:br>
            <a:endParaRPr lang="en-US" sz="1600" dirty="0">
              <a:solidFill>
                <a:srgbClr val="0070C0"/>
              </a:solidFill>
              <a:latin typeface="Candara" panose="020E050203030302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401786"/>
            <a:ext cx="2099039" cy="141106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57400"/>
            <a:ext cx="2057400" cy="1219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872" y="3429000"/>
            <a:ext cx="1974277" cy="13096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774" y="2014022"/>
            <a:ext cx="1856014" cy="11918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2057400"/>
            <a:ext cx="1919288" cy="11811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093" y="5795426"/>
            <a:ext cx="3167395" cy="7556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879" y="5188702"/>
            <a:ext cx="1828800" cy="13716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3770" y="2057400"/>
            <a:ext cx="2077305" cy="117021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2844" y="5257800"/>
            <a:ext cx="2103875" cy="1233404"/>
          </a:xfrm>
          <a:prstGeom prst="rect">
            <a:avLst/>
          </a:prstGeom>
        </p:spPr>
      </p:pic>
      <p:sp>
        <p:nvSpPr>
          <p:cNvPr id="22" name="TextBox 21"/>
          <p:cNvSpPr txBox="1"/>
          <p:nvPr/>
        </p:nvSpPr>
        <p:spPr>
          <a:xfrm>
            <a:off x="2452688" y="3505200"/>
            <a:ext cx="4114800" cy="2062103"/>
          </a:xfrm>
          <a:prstGeom prst="rect">
            <a:avLst/>
          </a:prstGeom>
          <a:noFill/>
        </p:spPr>
        <p:txBody>
          <a:bodyPr wrap="square" rtlCol="0">
            <a:spAutoFit/>
          </a:bodyPr>
          <a:lstStyle/>
          <a:p>
            <a:r>
              <a:rPr lang="en-US" sz="1600" cap="all" dirty="0">
                <a:solidFill>
                  <a:srgbClr val="0070C0"/>
                </a:solidFill>
                <a:latin typeface="Candara" panose="020E0502030303020204" pitchFamily="34" charset="0"/>
                <a:ea typeface="+mj-ea"/>
                <a:cs typeface="+mj-cs"/>
              </a:rPr>
              <a:t>Industries have relied on ATRA-FLEX Flexible Couplings to keep them in motion while saving on overall cost of ownership for over 36 years. The quality  and  customer service has set ATRA-FLEX apart in the industry and our commitment to long term customer satisfaction is unmatched. </a:t>
            </a:r>
            <a:endParaRPr lang="en-US" dirty="0"/>
          </a:p>
        </p:txBody>
      </p:sp>
      <p:sp>
        <p:nvSpPr>
          <p:cNvPr id="23" name="TextBox 22"/>
          <p:cNvSpPr txBox="1"/>
          <p:nvPr/>
        </p:nvSpPr>
        <p:spPr>
          <a:xfrm>
            <a:off x="228600" y="1644690"/>
            <a:ext cx="8839200" cy="369332"/>
          </a:xfrm>
          <a:prstGeom prst="rect">
            <a:avLst/>
          </a:prstGeom>
          <a:noFill/>
        </p:spPr>
        <p:txBody>
          <a:bodyPr wrap="square" rtlCol="0">
            <a:spAutoFit/>
          </a:bodyPr>
          <a:lstStyle/>
          <a:p>
            <a:r>
              <a:rPr lang="en-US" dirty="0" smtClean="0">
                <a:hlinkClick r:id="rId11"/>
              </a:rPr>
              <a:t>Visit us at www.atra-flex.com</a:t>
            </a:r>
            <a:r>
              <a:rPr lang="en-US" dirty="0" smtClean="0"/>
              <a:t>  </a:t>
            </a:r>
            <a:r>
              <a:rPr lang="en-US" sz="1200" dirty="0" smtClean="0"/>
              <a:t>to locate your local distributor </a:t>
            </a:r>
            <a:r>
              <a:rPr lang="en-US" sz="1200" dirty="0" smtClean="0"/>
              <a:t>or Sales Rep  </a:t>
            </a:r>
            <a:r>
              <a:rPr lang="en-US" sz="1200" dirty="0" smtClean="0"/>
              <a:t>800-443-6613</a:t>
            </a:r>
            <a:endParaRPr lang="en-US" sz="1200" dirty="0"/>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607" y="172022"/>
            <a:ext cx="5105400" cy="1472668"/>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76581" y="317047"/>
            <a:ext cx="1211961" cy="1182618"/>
          </a:xfrm>
          <a:prstGeom prst="rect">
            <a:avLst/>
          </a:prstGeom>
        </p:spPr>
      </p:pic>
    </p:spTree>
    <p:extLst>
      <p:ext uri="{BB962C8B-B14F-4D97-AF65-F5344CB8AC3E}">
        <p14:creationId xmlns:p14="http://schemas.microsoft.com/office/powerpoint/2010/main" val="301836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dirty="0" smtClean="0"/>
              <a:t>Provides  </a:t>
            </a:r>
            <a:r>
              <a:rPr lang="en-US" sz="2800" dirty="0" smtClean="0"/>
              <a:t>Solutions </a:t>
            </a:r>
            <a:endParaRPr lang="en-US" sz="2800" dirty="0"/>
          </a:p>
        </p:txBody>
      </p:sp>
      <p:sp>
        <p:nvSpPr>
          <p:cNvPr id="3" name="Content Placeholder 2"/>
          <p:cNvSpPr>
            <a:spLocks noGrp="1"/>
          </p:cNvSpPr>
          <p:nvPr>
            <p:ph idx="1"/>
          </p:nvPr>
        </p:nvSpPr>
        <p:spPr/>
        <p:txBody>
          <a:bodyPr>
            <a:normAutofit/>
          </a:bodyPr>
          <a:lstStyle/>
          <a:p>
            <a:r>
              <a:rPr lang="en-US" dirty="0" smtClean="0">
                <a:solidFill>
                  <a:schemeClr val="accent1"/>
                </a:solidFill>
              </a:rPr>
              <a:t>There is a solution to one of the most persistent and troublesome problems facing maintenance personnel- </a:t>
            </a:r>
          </a:p>
          <a:p>
            <a:r>
              <a:rPr lang="en-US" dirty="0" smtClean="0">
                <a:solidFill>
                  <a:schemeClr val="accent1"/>
                </a:solidFill>
              </a:rPr>
              <a:t>Periodic Coupling failures and the downtime and expense that go with it. If a new insert is needed, a low cost replacement can be installed in minutes without moving either the prime mover or the driven equipment.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648881"/>
            <a:ext cx="1658446" cy="15958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145" y="4632391"/>
            <a:ext cx="1782655" cy="16123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72" y="533400"/>
            <a:ext cx="3352800" cy="967126"/>
          </a:xfrm>
          <a:prstGeom prst="rect">
            <a:avLst/>
          </a:prstGeom>
        </p:spPr>
      </p:pic>
    </p:spTree>
    <p:extLst>
      <p:ext uri="{BB962C8B-B14F-4D97-AF65-F5344CB8AC3E}">
        <p14:creationId xmlns:p14="http://schemas.microsoft.com/office/powerpoint/2010/main" val="370884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latin typeface="Candara" panose="020E0502030303020204" pitchFamily="34" charset="0"/>
              </a:rPr>
              <a:t>   </a:t>
            </a:r>
            <a:r>
              <a:rPr lang="en-US" sz="2800" dirty="0" smtClean="0">
                <a:solidFill>
                  <a:srgbClr val="0070C0"/>
                </a:solidFill>
                <a:latin typeface="Candara" panose="020E0502030303020204" pitchFamily="34" charset="0"/>
              </a:rPr>
              <a:t>Save Money and Downtime </a:t>
            </a:r>
            <a:endParaRPr lang="en-US" sz="2800" dirty="0">
              <a:solidFill>
                <a:srgbClr val="0070C0"/>
              </a:solidFill>
              <a:latin typeface="Candara" panose="020E0502030303020204" pitchFamily="34" charset="0"/>
            </a:endParaRPr>
          </a:p>
        </p:txBody>
      </p:sp>
      <p:sp>
        <p:nvSpPr>
          <p:cNvPr id="3" name="Content Placeholder 2"/>
          <p:cNvSpPr>
            <a:spLocks noGrp="1"/>
          </p:cNvSpPr>
          <p:nvPr>
            <p:ph idx="1"/>
          </p:nvPr>
        </p:nvSpPr>
        <p:spPr>
          <a:xfrm>
            <a:off x="457200" y="1828800"/>
            <a:ext cx="8229600" cy="4830763"/>
          </a:xfrm>
        </p:spPr>
        <p:txBody>
          <a:bodyPr>
            <a:normAutofit/>
          </a:bodyPr>
          <a:lstStyle/>
          <a:p>
            <a:pPr lvl="0">
              <a:buClr>
                <a:srgbClr val="93A299"/>
              </a:buClr>
            </a:pPr>
            <a:r>
              <a:rPr lang="en-US" sz="2000" dirty="0">
                <a:solidFill>
                  <a:schemeClr val="accent1"/>
                </a:solidFill>
              </a:rPr>
              <a:t> Only 4 parts to the coupling that </a:t>
            </a:r>
            <a:r>
              <a:rPr lang="en-US" sz="2000" dirty="0" smtClean="0">
                <a:solidFill>
                  <a:schemeClr val="accent1"/>
                </a:solidFill>
              </a:rPr>
              <a:t> </a:t>
            </a:r>
            <a:r>
              <a:rPr lang="en-US" sz="2000" dirty="0">
                <a:solidFill>
                  <a:schemeClr val="accent1"/>
                </a:solidFill>
              </a:rPr>
              <a:t>make </a:t>
            </a:r>
            <a:r>
              <a:rPr lang="en-US" sz="2000" dirty="0" smtClean="0">
                <a:solidFill>
                  <a:schemeClr val="accent1"/>
                </a:solidFill>
              </a:rPr>
              <a:t>ATRA-FLEX,  original A Series® and Millennium Series® an excellent </a:t>
            </a:r>
            <a:r>
              <a:rPr lang="en-US" sz="2000" dirty="0">
                <a:solidFill>
                  <a:schemeClr val="accent1"/>
                </a:solidFill>
              </a:rPr>
              <a:t>choice when </a:t>
            </a:r>
            <a:r>
              <a:rPr lang="en-US" sz="2000" dirty="0" smtClean="0">
                <a:solidFill>
                  <a:schemeClr val="accent1"/>
                </a:solidFill>
              </a:rPr>
              <a:t>reliability </a:t>
            </a:r>
            <a:r>
              <a:rPr lang="en-US" sz="2000" dirty="0">
                <a:solidFill>
                  <a:schemeClr val="accent1"/>
                </a:solidFill>
              </a:rPr>
              <a:t>and cost savings are your focus. </a:t>
            </a:r>
            <a:endParaRPr lang="en-US" sz="2000" dirty="0" smtClean="0">
              <a:solidFill>
                <a:schemeClr val="accent1"/>
              </a:solidFill>
            </a:endParaRPr>
          </a:p>
          <a:p>
            <a:pPr lvl="0">
              <a:buClr>
                <a:srgbClr val="93A299"/>
              </a:buClr>
            </a:pPr>
            <a:r>
              <a:rPr lang="en-US" sz="2000" dirty="0" smtClean="0">
                <a:solidFill>
                  <a:schemeClr val="accent1"/>
                </a:solidFill>
              </a:rPr>
              <a:t>No lubrication needed</a:t>
            </a:r>
            <a:endParaRPr lang="en-US" sz="2000" dirty="0">
              <a:solidFill>
                <a:schemeClr val="accent1"/>
              </a:solidFill>
            </a:endParaRPr>
          </a:p>
          <a:p>
            <a:pPr lvl="0">
              <a:buClr>
                <a:srgbClr val="93A299"/>
              </a:buClr>
            </a:pPr>
            <a:r>
              <a:rPr lang="en-US" sz="2000" dirty="0" smtClean="0">
                <a:solidFill>
                  <a:schemeClr val="accent1"/>
                </a:solidFill>
              </a:rPr>
              <a:t>No nuts or bolts</a:t>
            </a:r>
          </a:p>
          <a:p>
            <a:pPr lvl="0">
              <a:buClr>
                <a:srgbClr val="93A299"/>
              </a:buClr>
            </a:pPr>
            <a:r>
              <a:rPr lang="en-US" sz="2000" dirty="0">
                <a:solidFill>
                  <a:schemeClr val="accent1"/>
                </a:solidFill>
              </a:rPr>
              <a:t> </a:t>
            </a:r>
            <a:r>
              <a:rPr lang="en-US" sz="2000" dirty="0" smtClean="0">
                <a:solidFill>
                  <a:schemeClr val="accent1"/>
                </a:solidFill>
              </a:rPr>
              <a:t>No </a:t>
            </a:r>
            <a:r>
              <a:rPr lang="en-US" sz="2000" dirty="0">
                <a:solidFill>
                  <a:schemeClr val="accent1"/>
                </a:solidFill>
              </a:rPr>
              <a:t>metal to metal contact </a:t>
            </a:r>
            <a:r>
              <a:rPr lang="en-US" sz="2000" dirty="0" smtClean="0">
                <a:solidFill>
                  <a:schemeClr val="accent1"/>
                </a:solidFill>
              </a:rPr>
              <a:t>so no need to replace steel hubs making ATRA-FLEX® one of the fastest installations and maintenance couplings on the market. </a:t>
            </a:r>
          </a:p>
          <a:p>
            <a:pPr lvl="0">
              <a:buClr>
                <a:srgbClr val="93A299"/>
              </a:buClr>
            </a:pPr>
            <a:r>
              <a:rPr lang="en-US" sz="2000" dirty="0" smtClean="0">
                <a:solidFill>
                  <a:schemeClr val="accent1"/>
                </a:solidFill>
              </a:rPr>
              <a:t>Replace grid, gear and disc pack style couplings </a:t>
            </a:r>
          </a:p>
          <a:p>
            <a:pPr lvl="0">
              <a:buClr>
                <a:srgbClr val="93A299"/>
              </a:buClr>
            </a:pPr>
            <a:r>
              <a:rPr lang="en-US" sz="2000" dirty="0" smtClean="0">
                <a:solidFill>
                  <a:schemeClr val="accent1"/>
                </a:solidFill>
              </a:rPr>
              <a:t>Handles torque ratings up to 3,610,00 (in-</a:t>
            </a:r>
            <a:r>
              <a:rPr lang="en-US" sz="2000" dirty="0" err="1" smtClean="0">
                <a:solidFill>
                  <a:schemeClr val="accent1"/>
                </a:solidFill>
              </a:rPr>
              <a:t>lb</a:t>
            </a:r>
            <a:r>
              <a:rPr lang="en-US" sz="2000" dirty="0" smtClean="0">
                <a:solidFill>
                  <a:schemeClr val="accent1"/>
                </a:solidFill>
              </a:rPr>
              <a:t>), More than most elastomeric couplings making it an excellent coupling for standardization. </a:t>
            </a:r>
          </a:p>
          <a:p>
            <a:pPr lvl="0">
              <a:buClr>
                <a:srgbClr val="93A299"/>
              </a:buClr>
            </a:pPr>
            <a:r>
              <a:rPr lang="en-US" sz="2000" dirty="0" smtClean="0">
                <a:solidFill>
                  <a:schemeClr val="accent1"/>
                </a:solidFill>
              </a:rPr>
              <a:t>The only inventory stocked is your polyurethane inserts. </a:t>
            </a:r>
            <a:endParaRPr lang="en-US" sz="2000" dirty="0">
              <a:solidFill>
                <a:schemeClr val="accent1"/>
              </a:solidFill>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81000"/>
            <a:ext cx="1563963" cy="10398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04321"/>
            <a:ext cx="1447800" cy="1393176"/>
          </a:xfrm>
          <a:prstGeom prst="rect">
            <a:avLst/>
          </a:prstGeom>
        </p:spPr>
      </p:pic>
    </p:spTree>
    <p:extLst>
      <p:ext uri="{BB962C8B-B14F-4D97-AF65-F5344CB8AC3E}">
        <p14:creationId xmlns:p14="http://schemas.microsoft.com/office/powerpoint/2010/main" val="119608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79" y="361950"/>
            <a:ext cx="6172200" cy="1700212"/>
          </a:xfrm>
        </p:spPr>
        <p:txBody>
          <a:bodyPr>
            <a:normAutofit/>
          </a:bodyPr>
          <a:lstStyle/>
          <a:p>
            <a:r>
              <a:rPr lang="en-US" dirty="0" smtClean="0">
                <a:latin typeface="Candara" panose="020E0502030303020204" pitchFamily="34" charset="0"/>
              </a:rPr>
              <a:t>Industrial Industry Today </a:t>
            </a:r>
            <a:endParaRPr lang="en-US" dirty="0">
              <a:latin typeface="Candara" panose="020E0502030303020204" pitchFamily="34" charset="0"/>
            </a:endParaRPr>
          </a:p>
        </p:txBody>
      </p:sp>
      <p:sp>
        <p:nvSpPr>
          <p:cNvPr id="3" name="Content Placeholder 2"/>
          <p:cNvSpPr>
            <a:spLocks noGrp="1"/>
          </p:cNvSpPr>
          <p:nvPr>
            <p:ph idx="1"/>
          </p:nvPr>
        </p:nvSpPr>
        <p:spPr>
          <a:xfrm>
            <a:off x="381000" y="2209800"/>
            <a:ext cx="8229600" cy="4114800"/>
          </a:xfrm>
        </p:spPr>
        <p:txBody>
          <a:bodyPr>
            <a:normAutofit/>
          </a:bodyPr>
          <a:lstStyle/>
          <a:p>
            <a:pPr marL="0" marR="0" indent="0">
              <a:lnSpc>
                <a:spcPct val="115000"/>
              </a:lnSpc>
              <a:spcBef>
                <a:spcPts val="0"/>
              </a:spcBef>
              <a:spcAft>
                <a:spcPts val="1000"/>
              </a:spcAft>
              <a:buNone/>
            </a:pPr>
            <a:endParaRPr lang="en-US" sz="2800" dirty="0">
              <a:latin typeface="Candara" panose="020E0502030303020204" pitchFamily="34" charset="0"/>
              <a:ea typeface="Calibri"/>
              <a:cs typeface="Arial" panose="020B0604020202020204" pitchFamily="34" charset="0"/>
            </a:endParaRPr>
          </a:p>
          <a:p>
            <a:pPr marL="0" marR="0">
              <a:lnSpc>
                <a:spcPct val="115000"/>
              </a:lnSpc>
              <a:spcBef>
                <a:spcPts val="0"/>
              </a:spcBef>
              <a:spcAft>
                <a:spcPts val="1000"/>
              </a:spcAft>
            </a:pPr>
            <a:r>
              <a:rPr lang="en-US" sz="2800" dirty="0">
                <a:latin typeface="Candara" panose="020E0502030303020204" pitchFamily="34" charset="0"/>
                <a:ea typeface="Calibri"/>
                <a:cs typeface="Arial" panose="020B0604020202020204" pitchFamily="34" charset="0"/>
              </a:rPr>
              <a:t>What are the most troublesome issues Plants and Mills are facing </a:t>
            </a:r>
            <a:r>
              <a:rPr lang="en-US" sz="2800" dirty="0" smtClean="0">
                <a:latin typeface="Candara" panose="020E0502030303020204" pitchFamily="34" charset="0"/>
                <a:ea typeface="Calibri"/>
                <a:cs typeface="Arial" panose="020B0604020202020204" pitchFamily="34" charset="0"/>
              </a:rPr>
              <a:t>today? </a:t>
            </a:r>
            <a:endParaRPr lang="en-US" sz="2800" dirty="0">
              <a:latin typeface="Candara" panose="020E0502030303020204" pitchFamily="34" charset="0"/>
              <a:ea typeface="Calibri"/>
              <a:cs typeface="Arial" panose="020B0604020202020204" pitchFamily="34" charset="0"/>
            </a:endParaRPr>
          </a:p>
          <a:p>
            <a:pPr marL="0" marR="0">
              <a:lnSpc>
                <a:spcPct val="115000"/>
              </a:lnSpc>
              <a:spcBef>
                <a:spcPts val="0"/>
              </a:spcBef>
              <a:spcAft>
                <a:spcPts val="1000"/>
              </a:spcAft>
            </a:pPr>
            <a:r>
              <a:rPr lang="en-US" b="1" dirty="0">
                <a:solidFill>
                  <a:schemeClr val="accent1"/>
                </a:solidFill>
                <a:latin typeface="Candara" panose="020E0502030303020204" pitchFamily="34" charset="0"/>
                <a:ea typeface="Calibri"/>
                <a:cs typeface="Times New Roman"/>
              </a:rPr>
              <a:t>1. Unscheduled </a:t>
            </a:r>
            <a:r>
              <a:rPr lang="en-US" b="1" dirty="0" smtClean="0">
                <a:solidFill>
                  <a:schemeClr val="accent1"/>
                </a:solidFill>
                <a:latin typeface="Candara" panose="020E0502030303020204" pitchFamily="34" charset="0"/>
                <a:ea typeface="Calibri"/>
                <a:cs typeface="Times New Roman"/>
              </a:rPr>
              <a:t>Downtime, Lost Production/Revenue</a:t>
            </a:r>
            <a:endParaRPr lang="en-US" sz="2400" dirty="0">
              <a:solidFill>
                <a:schemeClr val="accent1"/>
              </a:solidFill>
              <a:latin typeface="Candara" panose="020E0502030303020204" pitchFamily="34" charset="0"/>
              <a:ea typeface="Calibri"/>
              <a:cs typeface="Times New Roman"/>
            </a:endParaRPr>
          </a:p>
          <a:p>
            <a:pPr marL="0" marR="0">
              <a:lnSpc>
                <a:spcPct val="115000"/>
              </a:lnSpc>
              <a:spcBef>
                <a:spcPts val="0"/>
              </a:spcBef>
              <a:spcAft>
                <a:spcPts val="1000"/>
              </a:spcAft>
            </a:pPr>
            <a:r>
              <a:rPr lang="en-US" b="1" dirty="0">
                <a:solidFill>
                  <a:schemeClr val="accent1"/>
                </a:solidFill>
                <a:latin typeface="Candara" panose="020E0502030303020204" pitchFamily="34" charset="0"/>
                <a:ea typeface="Calibri"/>
                <a:cs typeface="Times New Roman"/>
              </a:rPr>
              <a:t>2. Costly Maintenance </a:t>
            </a:r>
            <a:r>
              <a:rPr lang="en-US" b="1" dirty="0" smtClean="0">
                <a:solidFill>
                  <a:schemeClr val="accent1"/>
                </a:solidFill>
                <a:latin typeface="Candara" panose="020E0502030303020204" pitchFamily="34" charset="0"/>
                <a:ea typeface="Calibri"/>
                <a:cs typeface="Times New Roman"/>
              </a:rPr>
              <a:t>Programs/Reliability </a:t>
            </a:r>
            <a:endParaRPr lang="en-US" sz="2400" dirty="0">
              <a:solidFill>
                <a:schemeClr val="accent1"/>
              </a:solidFill>
              <a:latin typeface="Candara" panose="020E0502030303020204" pitchFamily="34" charset="0"/>
              <a:ea typeface="Calibri"/>
              <a:cs typeface="Times New Roman"/>
            </a:endParaRPr>
          </a:p>
          <a:p>
            <a:pPr marL="0" marR="0">
              <a:lnSpc>
                <a:spcPct val="115000"/>
              </a:lnSpc>
              <a:spcBef>
                <a:spcPts val="0"/>
              </a:spcBef>
              <a:spcAft>
                <a:spcPts val="1000"/>
              </a:spcAft>
            </a:pPr>
            <a:r>
              <a:rPr lang="en-US" b="1" dirty="0">
                <a:solidFill>
                  <a:schemeClr val="accent1"/>
                </a:solidFill>
                <a:latin typeface="Candara" panose="020E0502030303020204" pitchFamily="34" charset="0"/>
                <a:ea typeface="Calibri"/>
                <a:cs typeface="Times New Roman"/>
              </a:rPr>
              <a:t>3. B</a:t>
            </a:r>
            <a:r>
              <a:rPr lang="en-US" b="1" dirty="0" smtClean="0">
                <a:solidFill>
                  <a:schemeClr val="accent1"/>
                </a:solidFill>
                <a:latin typeface="Candara" panose="020E0502030303020204" pitchFamily="34" charset="0"/>
                <a:ea typeface="Calibri"/>
                <a:cs typeface="Times New Roman"/>
              </a:rPr>
              <a:t>ack Orders and Unacceptable </a:t>
            </a:r>
            <a:r>
              <a:rPr lang="en-US" b="1" dirty="0">
                <a:solidFill>
                  <a:schemeClr val="accent1"/>
                </a:solidFill>
                <a:latin typeface="Candara" panose="020E0502030303020204" pitchFamily="34" charset="0"/>
                <a:ea typeface="Calibri"/>
                <a:cs typeface="Times New Roman"/>
              </a:rPr>
              <a:t>D</a:t>
            </a:r>
            <a:r>
              <a:rPr lang="en-US" b="1" dirty="0" smtClean="0">
                <a:solidFill>
                  <a:schemeClr val="accent1"/>
                </a:solidFill>
                <a:latin typeface="Candara" panose="020E0502030303020204" pitchFamily="34" charset="0"/>
                <a:ea typeface="Calibri"/>
                <a:cs typeface="Times New Roman"/>
              </a:rPr>
              <a:t>elivery </a:t>
            </a:r>
            <a:r>
              <a:rPr lang="en-US" b="1" dirty="0">
                <a:solidFill>
                  <a:schemeClr val="accent1"/>
                </a:solidFill>
                <a:latin typeface="Candara" panose="020E0502030303020204" pitchFamily="34" charset="0"/>
                <a:ea typeface="Calibri"/>
                <a:cs typeface="Times New Roman"/>
              </a:rPr>
              <a:t>T</a:t>
            </a:r>
            <a:r>
              <a:rPr lang="en-US" b="1" dirty="0" smtClean="0">
                <a:solidFill>
                  <a:schemeClr val="accent1"/>
                </a:solidFill>
                <a:latin typeface="Candara" panose="020E0502030303020204" pitchFamily="34" charset="0"/>
                <a:ea typeface="Calibri"/>
                <a:cs typeface="Times New Roman"/>
              </a:rPr>
              <a:t>imes  </a:t>
            </a:r>
            <a:endParaRPr lang="en-US" sz="2400" dirty="0">
              <a:solidFill>
                <a:schemeClr val="accent1"/>
              </a:solidFill>
              <a:latin typeface="Candara" panose="020E0502030303020204" pitchFamily="34" charset="0"/>
              <a:ea typeface="Calibri"/>
              <a:cs typeface="Times New Roman"/>
            </a:endParaRPr>
          </a:p>
          <a:p>
            <a:pPr marL="0" marR="0">
              <a:lnSpc>
                <a:spcPct val="115000"/>
              </a:lnSpc>
              <a:spcBef>
                <a:spcPts val="0"/>
              </a:spcBef>
              <a:spcAft>
                <a:spcPts val="1000"/>
              </a:spcAft>
            </a:pPr>
            <a:r>
              <a:rPr lang="en-US" b="1" dirty="0">
                <a:solidFill>
                  <a:schemeClr val="accent1"/>
                </a:solidFill>
                <a:latin typeface="Candara" panose="020E0502030303020204" pitchFamily="34" charset="0"/>
                <a:ea typeface="Calibri"/>
                <a:cs typeface="Times New Roman"/>
              </a:rPr>
              <a:t>4. Increasing EPA </a:t>
            </a:r>
            <a:r>
              <a:rPr lang="en-US" b="1" dirty="0" smtClean="0">
                <a:solidFill>
                  <a:schemeClr val="accent1"/>
                </a:solidFill>
                <a:latin typeface="Candara" panose="020E0502030303020204" pitchFamily="34" charset="0"/>
                <a:ea typeface="Calibri"/>
                <a:cs typeface="Times New Roman"/>
              </a:rPr>
              <a:t>Regulations on Lubricants</a:t>
            </a:r>
            <a:endParaRPr lang="en-US" sz="2400" dirty="0">
              <a:solidFill>
                <a:schemeClr val="accent1"/>
              </a:solidFill>
              <a:latin typeface="Candara" panose="020E0502030303020204" pitchFamily="34" charset="0"/>
              <a:ea typeface="Calibri"/>
              <a:cs typeface="Times New Roman"/>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2629479" cy="1662112"/>
          </a:xfrm>
          <a:prstGeom prst="rect">
            <a:avLst/>
          </a:prstGeom>
        </p:spPr>
      </p:pic>
    </p:spTree>
    <p:extLst>
      <p:ext uri="{BB962C8B-B14F-4D97-AF65-F5344CB8AC3E}">
        <p14:creationId xmlns:p14="http://schemas.microsoft.com/office/powerpoint/2010/main" val="228978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90600"/>
          </a:xfrm>
        </p:spPr>
        <p:txBody>
          <a:bodyPr/>
          <a:lstStyle/>
          <a:p>
            <a:r>
              <a:rPr lang="en-US" dirty="0" smtClean="0">
                <a:solidFill>
                  <a:srgbClr val="0070C0"/>
                </a:solidFill>
                <a:latin typeface="Candara" panose="020E0502030303020204" pitchFamily="34" charset="0"/>
              </a:rPr>
              <a:t>Unscheduled Downtime </a:t>
            </a:r>
            <a:endParaRPr lang="en-US" dirty="0">
              <a:solidFill>
                <a:srgbClr val="0070C0"/>
              </a:solidFill>
              <a:latin typeface="Candara" panose="020E0502030303020204" pitchFamily="34" charset="0"/>
            </a:endParaRPr>
          </a:p>
        </p:txBody>
      </p:sp>
      <p:sp>
        <p:nvSpPr>
          <p:cNvPr id="3" name="Content Placeholder 2"/>
          <p:cNvSpPr>
            <a:spLocks noGrp="1"/>
          </p:cNvSpPr>
          <p:nvPr>
            <p:ph idx="1"/>
          </p:nvPr>
        </p:nvSpPr>
        <p:spPr>
          <a:xfrm>
            <a:off x="156376" y="2819400"/>
            <a:ext cx="8611925" cy="3886200"/>
          </a:xfrm>
          <a:ln>
            <a:solidFill>
              <a:schemeClr val="bg2">
                <a:lumMod val="50000"/>
              </a:schemeClr>
            </a:solidFill>
          </a:ln>
        </p:spPr>
        <p:txBody>
          <a:bodyPr>
            <a:normAutofit fontScale="47500" lnSpcReduction="20000"/>
          </a:bodyPr>
          <a:lstStyle/>
          <a:p>
            <a:endParaRPr lang="en-US" dirty="0" smtClean="0"/>
          </a:p>
          <a:p>
            <a:pPr marL="0" indent="0">
              <a:buNone/>
            </a:pPr>
            <a:endParaRPr lang="en-US" sz="4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6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6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Production Loss / Loss of Revenue </a:t>
            </a:r>
            <a:endParaRPr lang="en-US" sz="5900" dirty="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endParaRPr>
          </a:p>
          <a:p>
            <a:pPr marL="0" indent="0">
              <a:buNone/>
            </a:pP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Only Focused on Emergency </a:t>
            </a:r>
          </a:p>
          <a:p>
            <a:pPr marL="0" indent="0">
              <a:buNone/>
            </a:pP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Labor Costs </a:t>
            </a:r>
          </a:p>
          <a:p>
            <a:pPr marL="0" indent="0">
              <a:buNone/>
            </a:pPr>
            <a:r>
              <a:rPr lang="en-US" sz="5900" dirty="0" smtClean="0">
                <a:latin typeface="Candara" panose="020E0502030303020204" pitchFamily="34" charset="0"/>
                <a:ea typeface="Arial Unicode MS" panose="020B0604020202020204" pitchFamily="34" charset="-128"/>
                <a:cs typeface="Arial Unicode MS" panose="020B0604020202020204" pitchFamily="34" charset="-128"/>
              </a:rPr>
              <a:t>       </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Planning for Lockout </a:t>
            </a:r>
          </a:p>
          <a:p>
            <a:pPr marL="0" indent="0">
              <a:buNone/>
            </a:pPr>
            <a:r>
              <a:rPr lang="en-US" sz="5900" dirty="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Backorders and Delayed </a:t>
            </a:r>
            <a:r>
              <a:rPr lang="en-US" sz="5900" dirty="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D</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elivery </a:t>
            </a:r>
          </a:p>
          <a:p>
            <a:pPr marL="0" indent="0">
              <a:buNone/>
            </a:pPr>
            <a:r>
              <a:rPr lang="en-US" sz="5900" dirty="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Often Times Temporary </a:t>
            </a:r>
            <a:r>
              <a:rPr lang="en-US" sz="5900" dirty="0" err="1"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Band-aid</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 No </a:t>
            </a:r>
            <a:r>
              <a:rPr lang="en-US" sz="5900" dirty="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S</a:t>
            </a:r>
            <a:r>
              <a:rPr lang="en-US" sz="5900" dirty="0" smtClean="0">
                <a:solidFill>
                  <a:schemeClr val="accent1"/>
                </a:solidFill>
                <a:latin typeface="Candara" panose="020E0502030303020204" pitchFamily="34" charset="0"/>
                <a:ea typeface="Arial Unicode MS" panose="020B0604020202020204" pitchFamily="34" charset="-128"/>
                <a:cs typeface="Arial Unicode MS" panose="020B0604020202020204" pitchFamily="34" charset="-128"/>
              </a:rPr>
              <a:t>olution  </a:t>
            </a:r>
          </a:p>
          <a:p>
            <a:pPr marL="0" indent="0">
              <a:buNone/>
            </a:pPr>
            <a:endParaRPr lang="en-US" sz="6700"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6700"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smtClean="0"/>
          </a:p>
        </p:txBody>
      </p:sp>
      <p:sp>
        <p:nvSpPr>
          <p:cNvPr id="4" name="TextBox 3"/>
          <p:cNvSpPr txBox="1"/>
          <p:nvPr/>
        </p:nvSpPr>
        <p:spPr>
          <a:xfrm>
            <a:off x="1634052" y="1219200"/>
            <a:ext cx="7406640" cy="954107"/>
          </a:xfrm>
          <a:prstGeom prst="rect">
            <a:avLst/>
          </a:prstGeom>
          <a:solidFill>
            <a:schemeClr val="bg1">
              <a:lumMod val="65000"/>
            </a:schemeClr>
          </a:solidFill>
          <a:ln>
            <a:solidFill>
              <a:schemeClr val="accent1"/>
            </a:solidFill>
          </a:ln>
        </p:spPr>
        <p:txBody>
          <a:bodyPr wrap="square" rtlCol="0">
            <a:spAutoFit/>
          </a:bodyPr>
          <a:lstStyle/>
          <a:p>
            <a:r>
              <a:rPr lang="en-US" sz="2800" b="1" dirty="0" smtClean="0">
                <a:solidFill>
                  <a:schemeClr val="tx1">
                    <a:lumMod val="65000"/>
                    <a:lumOff val="35000"/>
                  </a:schemeClr>
                </a:solidFill>
                <a:latin typeface="Arial" panose="020B0604020202020204" pitchFamily="34" charset="0"/>
                <a:cs typeface="Arial" panose="020B0604020202020204" pitchFamily="34" charset="0"/>
              </a:rPr>
              <a:t>What are the biggest challenges of unscheduled downtime ? </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26" name="Picture 2" descr="C:\Users\lisa\Pictures\solutions1-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1467975" cy="20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8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685800"/>
            <a:ext cx="8001000" cy="761999"/>
          </a:xfrm>
        </p:spPr>
        <p:txBody>
          <a:bodyPr>
            <a:normAutofit fontScale="90000"/>
          </a:bodyPr>
          <a:lstStyle/>
          <a:p>
            <a:pPr marL="0" marR="0">
              <a:lnSpc>
                <a:spcPct val="115000"/>
              </a:lnSpc>
              <a:spcBef>
                <a:spcPts val="0"/>
              </a:spcBef>
              <a:spcAft>
                <a:spcPts val="1000"/>
              </a:spcAft>
            </a:pPr>
            <a:r>
              <a:rPr lang="en-US" sz="2200" dirty="0" smtClean="0">
                <a:ea typeface="Calibri"/>
                <a:cs typeface="Times New Roman"/>
              </a:rPr>
              <a:t/>
            </a:r>
            <a:br>
              <a:rPr lang="en-US" sz="2200" dirty="0" smtClean="0">
                <a:ea typeface="Calibri"/>
                <a:cs typeface="Times New Roman"/>
              </a:rPr>
            </a:br>
            <a:r>
              <a:rPr lang="en-US" sz="2200" dirty="0">
                <a:ea typeface="Calibri"/>
                <a:cs typeface="Times New Roman"/>
              </a:rPr>
              <a:t/>
            </a:r>
            <a:br>
              <a:rPr lang="en-US" sz="2200" dirty="0">
                <a:ea typeface="Calibri"/>
                <a:cs typeface="Times New Roman"/>
              </a:rPr>
            </a:br>
            <a:r>
              <a:rPr lang="en-US" sz="2200" dirty="0" smtClean="0">
                <a:ea typeface="Calibri"/>
                <a:cs typeface="Times New Roman"/>
              </a:rPr>
              <a:t/>
            </a:r>
            <a:br>
              <a:rPr lang="en-US" sz="2200" dirty="0" smtClean="0">
                <a:ea typeface="Calibri"/>
                <a:cs typeface="Times New Roman"/>
              </a:rPr>
            </a:br>
            <a:r>
              <a:rPr lang="en-US" sz="2200" dirty="0">
                <a:ea typeface="Calibri"/>
                <a:cs typeface="Times New Roman"/>
              </a:rPr>
              <a:t/>
            </a:r>
            <a:br>
              <a:rPr lang="en-US" sz="2200" dirty="0">
                <a:ea typeface="Calibri"/>
                <a:cs typeface="Times New Roman"/>
              </a:rPr>
            </a:br>
            <a:r>
              <a:rPr lang="en-US" sz="2200" dirty="0" smtClean="0">
                <a:ea typeface="Calibri"/>
                <a:cs typeface="Times New Roman"/>
              </a:rPr>
              <a:t/>
            </a:r>
            <a:br>
              <a:rPr lang="en-US" sz="2200" dirty="0" smtClean="0">
                <a:ea typeface="Calibri"/>
                <a:cs typeface="Times New Roman"/>
              </a:rPr>
            </a:br>
            <a:r>
              <a:rPr lang="en-US" sz="2200" dirty="0">
                <a:ea typeface="Calibri"/>
                <a:cs typeface="Times New Roman"/>
              </a:rPr>
              <a:t/>
            </a:r>
            <a:br>
              <a:rPr lang="en-US" sz="2200" dirty="0">
                <a:ea typeface="Calibri"/>
                <a:cs typeface="Times New Roman"/>
              </a:rPr>
            </a:br>
            <a:r>
              <a:rPr lang="en-US" sz="2200" dirty="0" smtClean="0">
                <a:ea typeface="Calibri"/>
                <a:cs typeface="Times New Roman"/>
              </a:rPr>
              <a:t/>
            </a:r>
            <a:br>
              <a:rPr lang="en-US" sz="2200" dirty="0" smtClean="0">
                <a:ea typeface="Calibri"/>
                <a:cs typeface="Times New Roman"/>
              </a:rPr>
            </a:br>
            <a:r>
              <a:rPr lang="en-US" sz="2200" b="1" dirty="0">
                <a:solidFill>
                  <a:srgbClr val="595959"/>
                </a:solidFill>
                <a:ea typeface="Calibri"/>
                <a:cs typeface="Times New Roman"/>
              </a:rPr>
              <a:t/>
            </a:r>
            <a:br>
              <a:rPr lang="en-US" sz="2200" b="1" dirty="0">
                <a:solidFill>
                  <a:srgbClr val="595959"/>
                </a:solidFill>
                <a:ea typeface="Calibri"/>
                <a:cs typeface="Times New Roman"/>
              </a:rPr>
            </a:br>
            <a:r>
              <a:rPr lang="en-US" sz="2200" b="1" dirty="0" smtClean="0">
                <a:solidFill>
                  <a:srgbClr val="595959"/>
                </a:solidFill>
                <a:ea typeface="Calibri"/>
                <a:cs typeface="Times New Roman"/>
              </a:rPr>
              <a:t/>
            </a:r>
            <a:br>
              <a:rPr lang="en-US" sz="2200" b="1" dirty="0" smtClean="0">
                <a:solidFill>
                  <a:srgbClr val="595959"/>
                </a:solidFill>
                <a:ea typeface="Calibri"/>
                <a:cs typeface="Times New Roman"/>
              </a:rPr>
            </a:br>
            <a:r>
              <a:rPr lang="en-US" sz="2200" b="1" dirty="0" smtClean="0">
                <a:solidFill>
                  <a:srgbClr val="595959"/>
                </a:solidFill>
                <a:ea typeface="Calibri"/>
                <a:cs typeface="Times New Roman"/>
              </a:rPr>
              <a:t/>
            </a:r>
            <a:br>
              <a:rPr lang="en-US" sz="2200" b="1" dirty="0" smtClean="0">
                <a:solidFill>
                  <a:srgbClr val="595959"/>
                </a:solidFill>
                <a:ea typeface="Calibri"/>
                <a:cs typeface="Times New Roman"/>
              </a:rPr>
            </a:br>
            <a:r>
              <a:rPr lang="en-US" sz="2200" b="1" dirty="0" smtClean="0">
                <a:solidFill>
                  <a:schemeClr val="accent1"/>
                </a:solidFill>
                <a:latin typeface="Candara" panose="020E0502030303020204" pitchFamily="34" charset="0"/>
                <a:ea typeface="Calibri"/>
                <a:cs typeface="Times New Roman"/>
              </a:rPr>
              <a:t>Labor cost that come with lengthy and troublesome Installations and repairs</a:t>
            </a:r>
            <a:r>
              <a:rPr lang="en-US" sz="2200" dirty="0">
                <a:solidFill>
                  <a:srgbClr val="2F5897"/>
                </a:solidFill>
                <a:ea typeface="Calibri"/>
                <a:cs typeface="Times New Roman"/>
              </a:rPr>
              <a:t/>
            </a:r>
            <a:br>
              <a:rPr lang="en-US" sz="2200" dirty="0">
                <a:solidFill>
                  <a:srgbClr val="2F5897"/>
                </a:solidFill>
                <a:ea typeface="Calibri"/>
                <a:cs typeface="Times New Roman"/>
              </a:rPr>
            </a:br>
            <a:r>
              <a:rPr lang="en-US" sz="2200" dirty="0">
                <a:solidFill>
                  <a:srgbClr val="2F5897"/>
                </a:solidFill>
                <a:ea typeface="Calibri"/>
                <a:cs typeface="Times New Roman"/>
              </a:rPr>
              <a:t/>
            </a:r>
            <a:br>
              <a:rPr lang="en-US" sz="2200" dirty="0">
                <a:solidFill>
                  <a:srgbClr val="2F5897"/>
                </a:solidFill>
                <a:ea typeface="Calibri"/>
                <a:cs typeface="Times New Roman"/>
              </a:rPr>
            </a:br>
            <a:r>
              <a:rPr lang="en-US" sz="2200" dirty="0">
                <a:solidFill>
                  <a:srgbClr val="2F5897"/>
                </a:solidFill>
                <a:ea typeface="Calibri"/>
                <a:cs typeface="Times New Roman"/>
              </a:rPr>
              <a:t/>
            </a:r>
            <a:br>
              <a:rPr lang="en-US" sz="2200" dirty="0">
                <a:solidFill>
                  <a:srgbClr val="2F5897"/>
                </a:solidFill>
                <a:ea typeface="Calibri"/>
                <a:cs typeface="Times New Roman"/>
              </a:rPr>
            </a:br>
            <a:r>
              <a:rPr lang="en-US" sz="2200" dirty="0">
                <a:solidFill>
                  <a:srgbClr val="2F5897"/>
                </a:solidFill>
                <a:ea typeface="Calibri"/>
                <a:cs typeface="Times New Roman"/>
              </a:rPr>
              <a:t/>
            </a:r>
            <a:br>
              <a:rPr lang="en-US" sz="2200" dirty="0">
                <a:solidFill>
                  <a:srgbClr val="2F5897"/>
                </a:solidFill>
                <a:ea typeface="Calibri"/>
                <a:cs typeface="Times New Roman"/>
              </a:rPr>
            </a:br>
            <a:r>
              <a:rPr lang="en-US" sz="2200" dirty="0">
                <a:solidFill>
                  <a:srgbClr val="2F5897"/>
                </a:solidFill>
                <a:ea typeface="Calibri"/>
                <a:cs typeface="Times New Roman"/>
              </a:rPr>
              <a:t/>
            </a:r>
            <a:br>
              <a:rPr lang="en-US" sz="2200" dirty="0">
                <a:solidFill>
                  <a:srgbClr val="2F5897"/>
                </a:solidFill>
                <a:ea typeface="Calibri"/>
                <a:cs typeface="Times New Roman"/>
              </a:rPr>
            </a:br>
            <a:r>
              <a:rPr lang="en-US" sz="2200" b="1" dirty="0">
                <a:solidFill>
                  <a:srgbClr val="595959"/>
                </a:solidFill>
                <a:ea typeface="Calibri"/>
                <a:cs typeface="Times New Roman"/>
              </a:rPr>
              <a:t/>
            </a:r>
            <a:br>
              <a:rPr lang="en-US" sz="2200" b="1" dirty="0">
                <a:solidFill>
                  <a:srgbClr val="595959"/>
                </a:solidFill>
                <a:ea typeface="Calibri"/>
                <a:cs typeface="Times New Roman"/>
              </a:rPr>
            </a:br>
            <a:r>
              <a:rPr lang="en-US" sz="2200" b="1" dirty="0" smtClean="0">
                <a:solidFill>
                  <a:srgbClr val="595959"/>
                </a:solidFill>
                <a:ea typeface="Calibri"/>
                <a:cs typeface="Times New Roman"/>
              </a:rPr>
              <a:t/>
            </a:r>
            <a:br>
              <a:rPr lang="en-US" sz="2200" b="1" dirty="0" smtClean="0">
                <a:solidFill>
                  <a:srgbClr val="595959"/>
                </a:solidFill>
                <a:ea typeface="Calibri"/>
                <a:cs typeface="Times New Roman"/>
              </a:rPr>
            </a:br>
            <a:r>
              <a:rPr lang="en-US" sz="3600" dirty="0">
                <a:ea typeface="Calibri"/>
                <a:cs typeface="Times New Roman"/>
              </a:rPr>
              <a:t/>
            </a:r>
            <a:br>
              <a:rPr lang="en-US" sz="3600" dirty="0">
                <a:ea typeface="Calibri"/>
                <a:cs typeface="Times New Roman"/>
              </a:rPr>
            </a:br>
            <a:endParaRPr lang="en-US" dirty="0"/>
          </a:p>
        </p:txBody>
      </p:sp>
      <p:pic>
        <p:nvPicPr>
          <p:cNvPr id="4" name="Content Placeholder 3" descr="C:\Users\lisa\Pictures\ATRA-FLEX Replacing Falk imag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37179"/>
            <a:ext cx="8001000" cy="4009571"/>
          </a:xfrm>
          <a:prstGeom prst="rect">
            <a:avLst/>
          </a:prstGeom>
          <a:noFill/>
          <a:ln>
            <a:noFill/>
          </a:ln>
        </p:spPr>
      </p:pic>
      <p:sp>
        <p:nvSpPr>
          <p:cNvPr id="5" name="TextBox 4"/>
          <p:cNvSpPr txBox="1"/>
          <p:nvPr/>
        </p:nvSpPr>
        <p:spPr>
          <a:xfrm>
            <a:off x="1066800" y="228600"/>
            <a:ext cx="6972300" cy="646331"/>
          </a:xfrm>
          <a:prstGeom prst="rect">
            <a:avLst/>
          </a:prstGeom>
          <a:noFill/>
        </p:spPr>
        <p:txBody>
          <a:bodyPr wrap="square" rtlCol="0">
            <a:spAutoFit/>
          </a:bodyPr>
          <a:lstStyle/>
          <a:p>
            <a:r>
              <a:rPr lang="en-US" sz="3600" dirty="0" smtClean="0">
                <a:solidFill>
                  <a:srgbClr val="0070C0"/>
                </a:solidFill>
                <a:latin typeface="Candara" panose="020E0502030303020204" pitchFamily="34" charset="0"/>
                <a:cs typeface="Arial" panose="020B0604020202020204" pitchFamily="34" charset="0"/>
              </a:rPr>
              <a:t>Coupling Maintenance Challenges </a:t>
            </a:r>
            <a:endParaRPr lang="en-US" sz="3600" dirty="0">
              <a:solidFill>
                <a:srgbClr val="0070C0"/>
              </a:solidFill>
              <a:latin typeface="Candara" panose="020E0502030303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860471"/>
            <a:ext cx="2217361" cy="1739900"/>
          </a:xfrm>
          <a:prstGeom prst="rect">
            <a:avLst/>
          </a:prstGeom>
        </p:spPr>
      </p:pic>
      <p:sp>
        <p:nvSpPr>
          <p:cNvPr id="6" name="TextBox 5"/>
          <p:cNvSpPr txBox="1"/>
          <p:nvPr/>
        </p:nvSpPr>
        <p:spPr>
          <a:xfrm>
            <a:off x="2743200" y="5867400"/>
            <a:ext cx="5410200" cy="646331"/>
          </a:xfrm>
          <a:prstGeom prst="rect">
            <a:avLst/>
          </a:prstGeom>
          <a:noFill/>
        </p:spPr>
        <p:txBody>
          <a:bodyPr wrap="square" rtlCol="0">
            <a:spAutoFit/>
          </a:bodyPr>
          <a:lstStyle/>
          <a:p>
            <a:r>
              <a:rPr lang="en-US" dirty="0" smtClean="0">
                <a:solidFill>
                  <a:schemeClr val="accent1"/>
                </a:solidFill>
              </a:rPr>
              <a:t>ATRA-FLEX Flexible couplings have replaced many Grid and Gear couplings </a:t>
            </a:r>
            <a:endParaRPr lang="en-US" dirty="0">
              <a:solidFill>
                <a:schemeClr val="accent1"/>
              </a:solidFill>
            </a:endParaRPr>
          </a:p>
        </p:txBody>
      </p:sp>
    </p:spTree>
    <p:extLst>
      <p:ext uri="{BB962C8B-B14F-4D97-AF65-F5344CB8AC3E}">
        <p14:creationId xmlns:p14="http://schemas.microsoft.com/office/powerpoint/2010/main" val="168510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0"/>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609600" y="2667000"/>
            <a:ext cx="7848600" cy="3911967"/>
          </a:xfrm>
        </p:spPr>
        <p:txBody>
          <a:bodyPr>
            <a:normAutofit fontScale="47500" lnSpcReduction="20000"/>
          </a:bodyPr>
          <a:lstStyle/>
          <a:p>
            <a:pPr marL="0" marR="0" indent="0">
              <a:lnSpc>
                <a:spcPct val="115000"/>
              </a:lnSpc>
              <a:spcBef>
                <a:spcPts val="0"/>
              </a:spcBef>
              <a:spcAft>
                <a:spcPts val="1000"/>
              </a:spcAft>
              <a:buNone/>
            </a:pPr>
            <a:endParaRPr lang="en-US" sz="3600" b="1" u="sng" dirty="0" smtClean="0">
              <a:solidFill>
                <a:schemeClr val="accent1"/>
              </a:solidFill>
              <a:effectLst/>
              <a:latin typeface="Candara" panose="020E0502030303020204" pitchFamily="34" charset="0"/>
              <a:ea typeface="Calibri"/>
              <a:cs typeface="Times New Roman"/>
            </a:endParaRPr>
          </a:p>
          <a:p>
            <a:pPr marL="0" marR="0" indent="0">
              <a:lnSpc>
                <a:spcPct val="115000"/>
              </a:lnSpc>
              <a:spcBef>
                <a:spcPts val="0"/>
              </a:spcBef>
              <a:spcAft>
                <a:spcPts val="1000"/>
              </a:spcAft>
              <a:buNone/>
            </a:pPr>
            <a:r>
              <a:rPr lang="en-US" sz="3600" b="1" u="sng" dirty="0" smtClean="0">
                <a:solidFill>
                  <a:schemeClr val="accent1"/>
                </a:solidFill>
                <a:effectLst/>
                <a:latin typeface="Candara" panose="020E0502030303020204" pitchFamily="34" charset="0"/>
                <a:ea typeface="Calibri"/>
                <a:cs typeface="Times New Roman"/>
              </a:rPr>
              <a:t>Couplings Will Need to Be Inspected &amp; Re-Greased Periodically</a:t>
            </a:r>
            <a:r>
              <a:rPr lang="en-US" sz="3600" dirty="0" smtClean="0">
                <a:solidFill>
                  <a:schemeClr val="accent1"/>
                </a:solidFill>
                <a:effectLst/>
                <a:latin typeface="Candara" panose="020E0502030303020204" pitchFamily="34" charset="0"/>
                <a:ea typeface="Calibri"/>
                <a:cs typeface="Times New Roman"/>
              </a:rPr>
              <a:t> </a:t>
            </a:r>
            <a:r>
              <a:rPr lang="en-US" dirty="0" smtClean="0">
                <a:solidFill>
                  <a:srgbClr val="595959"/>
                </a:solidFill>
                <a:effectLst/>
                <a:ea typeface="Calibri"/>
                <a:cs typeface="Times New Roman"/>
              </a:rPr>
              <a:t>-</a:t>
            </a:r>
            <a:r>
              <a:rPr lang="en-US" sz="2900" dirty="0" smtClean="0">
                <a:solidFill>
                  <a:srgbClr val="595959"/>
                </a:solidFill>
                <a:effectLst/>
                <a:latin typeface="Candara" panose="020E0502030303020204" pitchFamily="34" charset="0"/>
                <a:ea typeface="Calibri"/>
                <a:cs typeface="Times New Roman"/>
              </a:rPr>
              <a:t> As a best practice, metallic gear and grid couplings should be inspected regularly and repacked with grease each time. For a new coupling or application, you will want to inspect more regularly to ensure the coupling is behaving properly (i.e. - not leaking much grease). Overtime, application-specific, inspections can be spread out a bit more. </a:t>
            </a:r>
            <a:endParaRPr lang="en-US" sz="2900" dirty="0">
              <a:solidFill>
                <a:schemeClr val="accent1"/>
              </a:solidFill>
              <a:latin typeface="Candara" panose="020E0502030303020204" pitchFamily="34" charset="0"/>
              <a:ea typeface="Calibri"/>
              <a:cs typeface="Times New Roman"/>
            </a:endParaRPr>
          </a:p>
          <a:p>
            <a:pPr marL="0" lvl="0" indent="0">
              <a:lnSpc>
                <a:spcPct val="115000"/>
              </a:lnSpc>
              <a:spcBef>
                <a:spcPts val="0"/>
              </a:spcBef>
              <a:spcAft>
                <a:spcPts val="1000"/>
              </a:spcAft>
              <a:buNone/>
            </a:pPr>
            <a:r>
              <a:rPr lang="en-US" sz="3600" b="1" u="sng" dirty="0" smtClean="0">
                <a:solidFill>
                  <a:schemeClr val="accent1"/>
                </a:solidFill>
                <a:effectLst/>
                <a:latin typeface="Candara" panose="020E0502030303020204" pitchFamily="34" charset="0"/>
                <a:ea typeface="Calibri"/>
                <a:cs typeface="Times New Roman"/>
              </a:rPr>
              <a:t> Be Prepared for Possible Leakage of Grease</a:t>
            </a:r>
            <a:r>
              <a:rPr lang="en-US" sz="3600" u="sng" dirty="0" smtClean="0">
                <a:solidFill>
                  <a:schemeClr val="accent1"/>
                </a:solidFill>
                <a:effectLst/>
                <a:latin typeface="Candara" panose="020E0502030303020204" pitchFamily="34" charset="0"/>
                <a:ea typeface="Calibri"/>
                <a:cs typeface="Times New Roman"/>
              </a:rPr>
              <a:t> </a:t>
            </a:r>
            <a:r>
              <a:rPr lang="en-US" dirty="0" smtClean="0">
                <a:solidFill>
                  <a:srgbClr val="595959"/>
                </a:solidFill>
                <a:effectLst/>
                <a:ea typeface="Calibri"/>
                <a:cs typeface="Times New Roman"/>
              </a:rPr>
              <a:t>-</a:t>
            </a:r>
            <a:r>
              <a:rPr lang="en-US" sz="2900" dirty="0" smtClean="0">
                <a:solidFill>
                  <a:srgbClr val="595959"/>
                </a:solidFill>
                <a:effectLst/>
                <a:ea typeface="Calibri"/>
                <a:cs typeface="Times New Roman"/>
              </a:rPr>
              <a:t> </a:t>
            </a:r>
            <a:r>
              <a:rPr lang="en-US" sz="2900" dirty="0" smtClean="0">
                <a:solidFill>
                  <a:srgbClr val="595959"/>
                </a:solidFill>
                <a:effectLst/>
                <a:latin typeface="Candara" panose="020E0502030303020204" pitchFamily="34" charset="0"/>
                <a:ea typeface="Calibri"/>
                <a:cs typeface="Times New Roman"/>
              </a:rPr>
              <a:t>While gear and grid couplings are </a:t>
            </a:r>
            <a:r>
              <a:rPr lang="en-US" sz="2900" dirty="0" smtClean="0">
                <a:solidFill>
                  <a:srgbClr val="595959"/>
                </a:solidFill>
                <a:effectLst/>
                <a:ea typeface="Calibri"/>
                <a:cs typeface="Times New Roman"/>
              </a:rPr>
              <a:t>renowned for </a:t>
            </a:r>
            <a:r>
              <a:rPr lang="en-US" sz="2900" dirty="0" smtClean="0">
                <a:solidFill>
                  <a:srgbClr val="595959"/>
                </a:solidFill>
                <a:effectLst/>
                <a:latin typeface="Candara" panose="020E0502030303020204" pitchFamily="34" charset="0"/>
                <a:ea typeface="Calibri"/>
                <a:cs typeface="Times New Roman"/>
              </a:rPr>
              <a:t>their power density (can carry high torques in a small footprint) and ability to handle axial float (in the case of grid and floating shaft gear couplings), no matter the manufacturer, greased couplings are naturally prone to possible grease leakage. Appropriate care must be taken to minimize environmental concerns, and ensure all relevant environmental regulations that may apply are adhered to.</a:t>
            </a:r>
          </a:p>
          <a:p>
            <a:pPr marL="0" lvl="0" indent="0">
              <a:lnSpc>
                <a:spcPct val="115000"/>
              </a:lnSpc>
              <a:spcBef>
                <a:spcPts val="0"/>
              </a:spcBef>
              <a:spcAft>
                <a:spcPts val="1000"/>
              </a:spcAft>
              <a:buNone/>
            </a:pPr>
            <a:r>
              <a:rPr lang="en-US" sz="4000" b="1" u="sng" dirty="0" smtClean="0">
                <a:solidFill>
                  <a:schemeClr val="accent1"/>
                </a:solidFill>
                <a:latin typeface="Candara" panose="020E0502030303020204" pitchFamily="34" charset="0"/>
                <a:ea typeface="Calibri"/>
                <a:cs typeface="Times New Roman"/>
              </a:rPr>
              <a:t>Storage Rooms / Inventory Space :</a:t>
            </a:r>
            <a:r>
              <a:rPr lang="en-US" sz="2500" b="1" u="sng" dirty="0" smtClean="0">
                <a:solidFill>
                  <a:schemeClr val="accent1"/>
                </a:solidFill>
                <a:latin typeface="Candara" panose="020E0502030303020204" pitchFamily="34" charset="0"/>
                <a:ea typeface="Calibri"/>
                <a:cs typeface="Times New Roman"/>
              </a:rPr>
              <a:t> </a:t>
            </a:r>
            <a:r>
              <a:rPr lang="en-US" sz="2900" dirty="0" smtClean="0">
                <a:solidFill>
                  <a:schemeClr val="tx1">
                    <a:lumMod val="65000"/>
                    <a:lumOff val="35000"/>
                  </a:schemeClr>
                </a:solidFill>
                <a:latin typeface="Candara" panose="020E0502030303020204" pitchFamily="34" charset="0"/>
                <a:ea typeface="Calibri"/>
                <a:cs typeface="Times New Roman"/>
              </a:rPr>
              <a:t>Customers are continually seeking ways to standardize and lower inventory footprint. ATRA-FLEX couplings have no metal to metal contact after inserts shear, eliminating the need to stock additional hubs. </a:t>
            </a:r>
            <a:endParaRPr lang="en-US" sz="2900" dirty="0">
              <a:solidFill>
                <a:schemeClr val="tx1">
                  <a:lumMod val="65000"/>
                  <a:lumOff val="35000"/>
                </a:schemeClr>
              </a:solidFill>
              <a:latin typeface="Candara" panose="020E0502030303020204" pitchFamily="34" charset="0"/>
              <a:ea typeface="Calibri"/>
              <a:cs typeface="Times New Roman"/>
            </a:endParaRPr>
          </a:p>
          <a:p>
            <a:endParaRPr lang="en-US" dirty="0"/>
          </a:p>
        </p:txBody>
      </p:sp>
      <p:pic>
        <p:nvPicPr>
          <p:cNvPr id="4" name="Picture 3" descr="Grid Coupling - Getting Packed with Greas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63386"/>
            <a:ext cx="1905000" cy="1613448"/>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767" y="1001486"/>
            <a:ext cx="3581400" cy="15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0123" y="457200"/>
            <a:ext cx="8458200" cy="400110"/>
          </a:xfrm>
          <a:prstGeom prst="rect">
            <a:avLst/>
          </a:prstGeom>
          <a:noFill/>
        </p:spPr>
        <p:txBody>
          <a:bodyPr wrap="square" rtlCol="0">
            <a:spAutoFit/>
          </a:bodyPr>
          <a:lstStyle/>
          <a:p>
            <a:r>
              <a:rPr lang="en-US" sz="2000" b="1" dirty="0" smtClean="0">
                <a:solidFill>
                  <a:srgbClr val="0070C0"/>
                </a:solidFill>
                <a:latin typeface="Candara" panose="020E0502030303020204" pitchFamily="34" charset="0"/>
              </a:rPr>
              <a:t>Challenges Associated with Grid and Gear Coupling Maintenance Programs</a:t>
            </a:r>
            <a:endParaRPr lang="en-US" sz="2000" b="1" dirty="0">
              <a:solidFill>
                <a:srgbClr val="0070C0"/>
              </a:solidFill>
              <a:latin typeface="Candara" panose="020E0502030303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1001486"/>
            <a:ext cx="2101088" cy="1575816"/>
          </a:xfrm>
          <a:prstGeom prst="rect">
            <a:avLst/>
          </a:prstGeom>
        </p:spPr>
      </p:pic>
    </p:spTree>
    <p:extLst>
      <p:ext uri="{BB962C8B-B14F-4D97-AF65-F5344CB8AC3E}">
        <p14:creationId xmlns:p14="http://schemas.microsoft.com/office/powerpoint/2010/main" val="141635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3" y="178367"/>
            <a:ext cx="9135208" cy="754184"/>
          </a:xfrm>
        </p:spPr>
        <p:txBody>
          <a:bodyPr>
            <a:normAutofit/>
          </a:bodyPr>
          <a:lstStyle/>
          <a:p>
            <a:r>
              <a:rPr lang="en-US" sz="2400" dirty="0" smtClean="0">
                <a:solidFill>
                  <a:srgbClr val="0070C0"/>
                </a:solidFill>
                <a:latin typeface="Candara" panose="020E0502030303020204" pitchFamily="34" charset="0"/>
              </a:rPr>
              <a:t>Costs Associated with Grid and Gear Coupling Failures  </a:t>
            </a:r>
            <a:endParaRPr lang="en-US" sz="2400" dirty="0">
              <a:solidFill>
                <a:srgbClr val="0070C0"/>
              </a:solidFill>
              <a:latin typeface="Candara" panose="020E0502030303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873872"/>
            <a:ext cx="1752600" cy="141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media.noria.com/sites/magazine_images/201204/CS_Good_Grease_Coupling.jpg"/>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83565"/>
            <a:ext cx="1828800" cy="1438031"/>
          </a:xfrm>
          <a:prstGeom prst="rect">
            <a:avLst/>
          </a:prstGeom>
          <a:noFill/>
          <a:ln>
            <a:noFill/>
          </a:ln>
        </p:spPr>
      </p:pic>
      <p:pic>
        <p:nvPicPr>
          <p:cNvPr id="6" name="irc_mi" descr="Image result for images of failed grid coupling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33799" y="914400"/>
            <a:ext cx="1654175" cy="1376363"/>
          </a:xfrm>
          <a:prstGeom prst="rect">
            <a:avLst/>
          </a:prstGeom>
          <a:noFill/>
          <a:ln>
            <a:noFill/>
          </a:ln>
        </p:spPr>
      </p:pic>
      <p:sp>
        <p:nvSpPr>
          <p:cNvPr id="4" name="Rectangle 3"/>
          <p:cNvSpPr/>
          <p:nvPr/>
        </p:nvSpPr>
        <p:spPr>
          <a:xfrm>
            <a:off x="762000" y="2511667"/>
            <a:ext cx="7924800" cy="461665"/>
          </a:xfrm>
          <a:prstGeom prst="rect">
            <a:avLst/>
          </a:prstGeom>
        </p:spPr>
        <p:txBody>
          <a:bodyPr wrap="square">
            <a:spAutoFit/>
          </a:bodyPr>
          <a:lstStyle/>
          <a:p>
            <a:r>
              <a:rPr lang="en-US" sz="2400" dirty="0">
                <a:solidFill>
                  <a:srgbClr val="0070C0"/>
                </a:solidFill>
                <a:effectLst>
                  <a:outerShdw blurRad="63500" dist="38100" dir="5400000" algn="t" rotWithShape="0">
                    <a:prstClr val="black">
                      <a:alpha val="25000"/>
                    </a:prstClr>
                  </a:outerShdw>
                </a:effectLst>
                <a:latin typeface="Candara" panose="020E0502030303020204" pitchFamily="34" charset="0"/>
                <a:ea typeface="+mj-ea"/>
                <a:cs typeface="+mj-cs"/>
              </a:rPr>
              <a:t>Lack of </a:t>
            </a:r>
            <a:r>
              <a:rPr lang="en-US" sz="2400" dirty="0" smtClean="0">
                <a:solidFill>
                  <a:srgbClr val="0070C0"/>
                </a:solidFill>
                <a:effectLst>
                  <a:outerShdw blurRad="63500" dist="38100" dir="5400000" algn="t" rotWithShape="0">
                    <a:prstClr val="black">
                      <a:alpha val="25000"/>
                    </a:prstClr>
                  </a:outerShdw>
                </a:effectLst>
                <a:latin typeface="Candara" panose="020E0502030303020204" pitchFamily="34" charset="0"/>
                <a:ea typeface="+mj-ea"/>
                <a:cs typeface="+mj-cs"/>
              </a:rPr>
              <a:t>Procedures </a:t>
            </a:r>
            <a:r>
              <a:rPr lang="en-US" sz="2400" dirty="0">
                <a:solidFill>
                  <a:srgbClr val="0070C0"/>
                </a:solidFill>
                <a:effectLst>
                  <a:outerShdw blurRad="63500" dist="38100" dir="5400000" algn="t" rotWithShape="0">
                    <a:prstClr val="black">
                      <a:alpha val="25000"/>
                    </a:prstClr>
                  </a:outerShdw>
                </a:effectLst>
                <a:latin typeface="Candara" panose="020E0502030303020204" pitchFamily="34" charset="0"/>
                <a:ea typeface="+mj-ea"/>
                <a:cs typeface="+mj-cs"/>
              </a:rPr>
              <a:t>=Failures =Downtime=Loss of </a:t>
            </a:r>
            <a:r>
              <a:rPr lang="en-US" sz="2400" dirty="0" smtClean="0">
                <a:solidFill>
                  <a:srgbClr val="0070C0"/>
                </a:solidFill>
                <a:effectLst>
                  <a:outerShdw blurRad="63500" dist="38100" dir="5400000" algn="t" rotWithShape="0">
                    <a:prstClr val="black">
                      <a:alpha val="25000"/>
                    </a:prstClr>
                  </a:outerShdw>
                </a:effectLst>
                <a:latin typeface="Candara" panose="020E0502030303020204" pitchFamily="34" charset="0"/>
                <a:ea typeface="+mj-ea"/>
                <a:cs typeface="+mj-cs"/>
              </a:rPr>
              <a:t>Revenue</a:t>
            </a:r>
            <a:endParaRPr lang="en-US" dirty="0">
              <a:solidFill>
                <a:srgbClr val="0070C0"/>
              </a:solidFill>
              <a:latin typeface="Candara" panose="020E0502030303020204" pitchFamily="34" charset="0"/>
            </a:endParaRPr>
          </a:p>
        </p:txBody>
      </p:sp>
      <p:sp>
        <p:nvSpPr>
          <p:cNvPr id="3" name="TextBox 2"/>
          <p:cNvSpPr txBox="1"/>
          <p:nvPr/>
        </p:nvSpPr>
        <p:spPr>
          <a:xfrm>
            <a:off x="152400" y="3048000"/>
            <a:ext cx="8763000" cy="3711785"/>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a:solidFill>
                  <a:srgbClr val="93A299"/>
                </a:solidFill>
                <a:latin typeface="Candara" panose="020E0502030303020204" pitchFamily="34" charset="0"/>
              </a:rPr>
              <a:t>Procedures and lack of timely execution </a:t>
            </a:r>
          </a:p>
          <a:p>
            <a:pPr marL="342900" lvl="0" indent="-342900">
              <a:spcBef>
                <a:spcPct val="20000"/>
              </a:spcBef>
              <a:buFont typeface="Arial" pitchFamily="34" charset="0"/>
              <a:buChar char="•"/>
            </a:pPr>
            <a:r>
              <a:rPr lang="en-US" sz="2400" dirty="0" smtClean="0">
                <a:solidFill>
                  <a:srgbClr val="93A299"/>
                </a:solidFill>
                <a:latin typeface="Candara" panose="020E0502030303020204" pitchFamily="34" charset="0"/>
              </a:rPr>
              <a:t> </a:t>
            </a:r>
            <a:r>
              <a:rPr lang="en-US" sz="2400" dirty="0">
                <a:solidFill>
                  <a:srgbClr val="93A299"/>
                </a:solidFill>
                <a:latin typeface="Candara" panose="020E0502030303020204" pitchFamily="34" charset="0"/>
              </a:rPr>
              <a:t>L</a:t>
            </a:r>
            <a:r>
              <a:rPr lang="en-US" sz="2400" dirty="0" smtClean="0">
                <a:solidFill>
                  <a:srgbClr val="93A299"/>
                </a:solidFill>
                <a:latin typeface="Candara" panose="020E0502030303020204" pitchFamily="34" charset="0"/>
              </a:rPr>
              <a:t>ubrication </a:t>
            </a:r>
            <a:r>
              <a:rPr lang="en-US" sz="2400" dirty="0">
                <a:solidFill>
                  <a:srgbClr val="93A299"/>
                </a:solidFill>
                <a:latin typeface="Candara" panose="020E0502030303020204" pitchFamily="34" charset="0"/>
              </a:rPr>
              <a:t>programs are only as good as the people who do the work</a:t>
            </a:r>
          </a:p>
          <a:p>
            <a:pPr marL="342900" lvl="0" indent="-342900">
              <a:spcBef>
                <a:spcPct val="20000"/>
              </a:spcBef>
              <a:buFont typeface="Arial" pitchFamily="34" charset="0"/>
              <a:buChar char="•"/>
            </a:pPr>
            <a:r>
              <a:rPr lang="en-US" sz="2400" dirty="0">
                <a:solidFill>
                  <a:srgbClr val="93A299"/>
                </a:solidFill>
                <a:latin typeface="Candara" panose="020E0502030303020204" pitchFamily="34" charset="0"/>
              </a:rPr>
              <a:t>As knowledgably baby boomers retire the steep learning curve in younger generations has been a growing concern </a:t>
            </a:r>
            <a:r>
              <a:rPr lang="en-US" sz="2400" dirty="0" smtClean="0">
                <a:solidFill>
                  <a:srgbClr val="93A299"/>
                </a:solidFill>
                <a:latin typeface="Candara" panose="020E0502030303020204" pitchFamily="34" charset="0"/>
              </a:rPr>
              <a:t>for </a:t>
            </a:r>
            <a:r>
              <a:rPr lang="en-US" sz="2400" dirty="0">
                <a:solidFill>
                  <a:srgbClr val="93A299"/>
                </a:solidFill>
                <a:latin typeface="Candara" panose="020E0502030303020204" pitchFamily="34" charset="0"/>
              </a:rPr>
              <a:t>some plants, the lube-tech position may have been held by a single person for decades. </a:t>
            </a:r>
          </a:p>
          <a:p>
            <a:pPr marL="342900" lvl="0" indent="-342900">
              <a:spcBef>
                <a:spcPct val="20000"/>
              </a:spcBef>
              <a:buFont typeface="Arial" pitchFamily="34" charset="0"/>
              <a:buChar char="•"/>
            </a:pPr>
            <a:r>
              <a:rPr lang="en-US" sz="2400" dirty="0">
                <a:solidFill>
                  <a:srgbClr val="93A299"/>
                </a:solidFill>
                <a:latin typeface="Candara" panose="020E0502030303020204" pitchFamily="34" charset="0"/>
              </a:rPr>
              <a:t>Back orders on replacement coupling parts </a:t>
            </a:r>
          </a:p>
          <a:p>
            <a:pPr marL="342900" lvl="0" indent="-342900">
              <a:spcBef>
                <a:spcPct val="20000"/>
              </a:spcBef>
              <a:buFont typeface="Arial" pitchFamily="34" charset="0"/>
              <a:buChar char="•"/>
            </a:pPr>
            <a:r>
              <a:rPr lang="en-US" sz="2400" dirty="0">
                <a:solidFill>
                  <a:srgbClr val="93A299"/>
                </a:solidFill>
                <a:latin typeface="Candara" panose="020E0502030303020204" pitchFamily="34" charset="0"/>
              </a:rPr>
              <a:t>Long wait time </a:t>
            </a:r>
            <a:r>
              <a:rPr lang="en-US" sz="2400" dirty="0" smtClean="0">
                <a:solidFill>
                  <a:srgbClr val="93A299"/>
                </a:solidFill>
                <a:latin typeface="Candara" panose="020E0502030303020204" pitchFamily="34" charset="0"/>
              </a:rPr>
              <a:t>on imports </a:t>
            </a:r>
            <a:endParaRPr lang="en-US" sz="2400" dirty="0">
              <a:solidFill>
                <a:srgbClr val="93A299"/>
              </a:solidFill>
              <a:latin typeface="Candara" panose="020E0502030303020204" pitchFamily="34" charset="0"/>
            </a:endParaRPr>
          </a:p>
        </p:txBody>
      </p:sp>
    </p:spTree>
    <p:extLst>
      <p:ext uri="{BB962C8B-B14F-4D97-AF65-F5344CB8AC3E}">
        <p14:creationId xmlns:p14="http://schemas.microsoft.com/office/powerpoint/2010/main" val="161809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0070C0"/>
                </a:solidFill>
                <a:latin typeface="Arial" panose="020B0604020202020204" pitchFamily="34" charset="0"/>
                <a:cs typeface="Arial" panose="020B0604020202020204" pitchFamily="34" charset="0"/>
              </a:rPr>
              <a:t>Expense of Purchasing and Disposing of Messy Lubricants </a:t>
            </a:r>
            <a:endParaRPr lang="en-US" sz="32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981200"/>
            <a:ext cx="7772400" cy="4557712"/>
          </a:xfrm>
        </p:spPr>
        <p:txBody>
          <a:bodyPr>
            <a:normAutofit fontScale="92500" lnSpcReduction="10000"/>
          </a:bodyPr>
          <a:lstStyle/>
          <a:p>
            <a:pPr marL="0" marR="0" indent="0">
              <a:lnSpc>
                <a:spcPct val="115000"/>
              </a:lnSpc>
              <a:spcBef>
                <a:spcPts val="0"/>
              </a:spcBef>
              <a:spcAft>
                <a:spcPts val="1000"/>
              </a:spcAft>
              <a:buNone/>
            </a:pPr>
            <a:endParaRPr lang="en-US" sz="2800" dirty="0">
              <a:latin typeface="Calibri"/>
              <a:ea typeface="Calibri"/>
              <a:cs typeface="Times New Roman"/>
            </a:endParaRPr>
          </a:p>
          <a:p>
            <a:pPr marL="0" marR="0">
              <a:lnSpc>
                <a:spcPct val="115000"/>
              </a:lnSpc>
              <a:spcBef>
                <a:spcPts val="0"/>
              </a:spcBef>
              <a:spcAft>
                <a:spcPts val="1000"/>
              </a:spcAft>
            </a:pPr>
            <a:r>
              <a:rPr lang="en-US" b="1" i="1" dirty="0">
                <a:solidFill>
                  <a:schemeClr val="accent1"/>
                </a:solidFill>
                <a:latin typeface="Arial"/>
                <a:ea typeface="Calibri"/>
                <a:cs typeface="Times New Roman"/>
              </a:rPr>
              <a:t>Disposal costs.</a:t>
            </a:r>
            <a:r>
              <a:rPr lang="en-US" dirty="0">
                <a:solidFill>
                  <a:schemeClr val="accent1"/>
                </a:solidFill>
                <a:latin typeface="Arial"/>
                <a:ea typeface="Calibri"/>
                <a:cs typeface="Times New Roman"/>
              </a:rPr>
              <a:t> According to </a:t>
            </a:r>
            <a:r>
              <a:rPr lang="en-US" dirty="0" err="1">
                <a:solidFill>
                  <a:schemeClr val="accent1"/>
                </a:solidFill>
                <a:latin typeface="Arial"/>
                <a:ea typeface="Calibri"/>
                <a:cs typeface="Times New Roman"/>
              </a:rPr>
              <a:t>Valin</a:t>
            </a:r>
            <a:r>
              <a:rPr lang="en-US" dirty="0">
                <a:solidFill>
                  <a:schemeClr val="accent1"/>
                </a:solidFill>
                <a:latin typeface="Arial"/>
                <a:ea typeface="Calibri"/>
                <a:cs typeface="Times New Roman"/>
              </a:rPr>
              <a:t> (</a:t>
            </a:r>
            <a:r>
              <a:rPr lang="en-US" dirty="0">
                <a:solidFill>
                  <a:schemeClr val="accent1"/>
                </a:solidFill>
                <a:latin typeface="Arial"/>
                <a:ea typeface="Calibri"/>
                <a:cs typeface="Times New Roman"/>
                <a:hlinkClick r:id="rId2"/>
              </a:rPr>
              <a:t>http://www.valin.com/index.php/ blog/15-filtration/117-cut-lubricantcosts- up-to-50</a:t>
            </a:r>
            <a:r>
              <a:rPr lang="en-US" dirty="0">
                <a:solidFill>
                  <a:schemeClr val="accent1"/>
                </a:solidFill>
                <a:latin typeface="Arial"/>
                <a:ea typeface="Calibri"/>
                <a:cs typeface="Times New Roman"/>
              </a:rPr>
              <a:t>), proper disposal of lubricants by a process management company can amount to approximately 20 percent of the cost of annual lubricant expenditures. This means if a plant spends $50,000 per year on lubricants, they will spend approximately $10,000 in disposal costs. In addition, the cost of the lubrication itself can impact overall expenditures, as it is normally petroleum-based and directly linked to the price of oil.</a:t>
            </a:r>
            <a:endParaRPr lang="en-US" sz="2800" dirty="0">
              <a:solidFill>
                <a:schemeClr val="accent1"/>
              </a:solidFill>
              <a:latin typeface="Calibri"/>
              <a:ea typeface="Calibri"/>
              <a:cs typeface="Times New Roman"/>
            </a:endParaRPr>
          </a:p>
          <a:p>
            <a:endParaRPr lang="en-US" dirty="0"/>
          </a:p>
        </p:txBody>
      </p:sp>
      <p:pic>
        <p:nvPicPr>
          <p:cNvPr id="5" name="Picture 4" descr="Grid Coupling - Getting Packed with Grease">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1607" y="1126807"/>
            <a:ext cx="1323975" cy="1335405"/>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1474787"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548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2246</TotalTime>
  <Words>1500</Words>
  <Application>Microsoft Office PowerPoint</Application>
  <PresentationFormat>On-screen Show (4:3)</PresentationFormat>
  <Paragraphs>129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Apothecary</vt:lpstr>
      <vt:lpstr>WHY ATRA-FLEX? </vt:lpstr>
      <vt:lpstr>                                Provides  Solutions </vt:lpstr>
      <vt:lpstr>   Save Money and Downtime </vt:lpstr>
      <vt:lpstr>Industrial Industry Today </vt:lpstr>
      <vt:lpstr>Unscheduled Downtime </vt:lpstr>
      <vt:lpstr>          Labor cost that come with lengthy and troublesome Installations and repairs        </vt:lpstr>
      <vt:lpstr> </vt:lpstr>
      <vt:lpstr>Costs Associated with Grid and Gear Coupling Failures  </vt:lpstr>
      <vt:lpstr>Expense of Purchasing and Disposing of Messy Lubricants </vt:lpstr>
      <vt:lpstr> Save money and downtime with ATRA-FLEX®  </vt:lpstr>
      <vt:lpstr>A Series and Millennium® Series Installation Instructions</vt:lpstr>
      <vt:lpstr>Safety and Preparation </vt:lpstr>
      <vt:lpstr>Coupling Parts </vt:lpstr>
      <vt:lpstr>Install Hubs on shafts </vt:lpstr>
      <vt:lpstr>Check Alignment of shafts  and set proper “E” Gap  </vt:lpstr>
      <vt:lpstr>Tighten the set screws, Install the insert and Ring </vt:lpstr>
      <vt:lpstr>ATRA-FLEX® A Series  and Millennium Series accommodates   horizontal, vertical, stop start applications and can rotate in either direction. </vt:lpstr>
      <vt:lpstr>Change out on a ATRA-FLEX coupling is faster than any other.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ATRA-FLEX?</dc:title>
  <dc:creator>Lisa Hauck Matilla</dc:creator>
  <cp:lastModifiedBy>Lisa Hauck Matilla</cp:lastModifiedBy>
  <cp:revision>83</cp:revision>
  <dcterms:created xsi:type="dcterms:W3CDTF">2017-05-17T22:44:34Z</dcterms:created>
  <dcterms:modified xsi:type="dcterms:W3CDTF">2019-09-11T18:47:46Z</dcterms:modified>
</cp:coreProperties>
</file>